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3.xml" ContentType="application/vnd.openxmlformats-officedocument.theme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3" r:id="rId2"/>
    <p:sldMasterId id="2147483757" r:id="rId3"/>
    <p:sldMasterId id="2147483769" r:id="rId4"/>
  </p:sldMasterIdLst>
  <p:notesMasterIdLst>
    <p:notesMasterId r:id="rId43"/>
  </p:notesMasterIdLst>
  <p:sldIdLst>
    <p:sldId id="256" r:id="rId5"/>
    <p:sldId id="257" r:id="rId6"/>
    <p:sldId id="298" r:id="rId7"/>
    <p:sldId id="302" r:id="rId8"/>
    <p:sldId id="289" r:id="rId9"/>
    <p:sldId id="322" r:id="rId10"/>
    <p:sldId id="300" r:id="rId11"/>
    <p:sldId id="323" r:id="rId12"/>
    <p:sldId id="258" r:id="rId13"/>
    <p:sldId id="299" r:id="rId14"/>
    <p:sldId id="315" r:id="rId15"/>
    <p:sldId id="287" r:id="rId16"/>
    <p:sldId id="286" r:id="rId17"/>
    <p:sldId id="305" r:id="rId18"/>
    <p:sldId id="295" r:id="rId19"/>
    <p:sldId id="306" r:id="rId20"/>
    <p:sldId id="303" r:id="rId21"/>
    <p:sldId id="309" r:id="rId22"/>
    <p:sldId id="307" r:id="rId23"/>
    <p:sldId id="316" r:id="rId24"/>
    <p:sldId id="311" r:id="rId25"/>
    <p:sldId id="310" r:id="rId26"/>
    <p:sldId id="312" r:id="rId27"/>
    <p:sldId id="308" r:id="rId28"/>
    <p:sldId id="313" r:id="rId29"/>
    <p:sldId id="319" r:id="rId30"/>
    <p:sldId id="317" r:id="rId31"/>
    <p:sldId id="283" r:id="rId32"/>
    <p:sldId id="284" r:id="rId33"/>
    <p:sldId id="314" r:id="rId34"/>
    <p:sldId id="318" r:id="rId35"/>
    <p:sldId id="281" r:id="rId36"/>
    <p:sldId id="282" r:id="rId37"/>
    <p:sldId id="297" r:id="rId38"/>
    <p:sldId id="293" r:id="rId39"/>
    <p:sldId id="292" r:id="rId40"/>
    <p:sldId id="265" r:id="rId41"/>
    <p:sldId id="321" r:id="rId42"/>
  </p:sldIdLst>
  <p:sldSz cx="9144000" cy="6858000" type="screen4x3"/>
  <p:notesSz cx="7010400" cy="92360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 Consol Torres" initials="CT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6484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0586" autoAdjust="0"/>
  </p:normalViewPr>
  <p:slideViewPr>
    <p:cSldViewPr>
      <p:cViewPr varScale="1">
        <p:scale>
          <a:sx n="70" d="100"/>
          <a:sy n="70" d="100"/>
        </p:scale>
        <p:origin x="-1938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186"/>
    </p:cViewPr>
  </p:sorterViewPr>
  <p:notesViewPr>
    <p:cSldViewPr>
      <p:cViewPr varScale="1">
        <p:scale>
          <a:sx n="61" d="100"/>
          <a:sy n="61" d="100"/>
        </p:scale>
        <p:origin x="-2890" y="-91"/>
      </p:cViewPr>
      <p:guideLst>
        <p:guide orient="horz" pos="2909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slide" Target="slides/slide3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commentAuthors" Target="commentAuthor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notesMaster" Target="notesMasters/notesMaster1.xml"/><Relationship Id="rId48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6FCDBB8-3226-430A-B0CB-24119D7B6661}" type="doc">
      <dgm:prSet loTypeId="urn:microsoft.com/office/officeart/2005/8/layout/chevron1" loCatId="process" qsTypeId="urn:microsoft.com/office/officeart/2005/8/quickstyle/simple1" qsCatId="simple" csTypeId="urn:microsoft.com/office/officeart/2005/8/colors/accent1_2" csCatId="accent1" phldr="1"/>
      <dgm:spPr/>
    </dgm:pt>
    <dgm:pt modelId="{F83DF348-1DBF-449F-95B8-5E40EDDFD45C}">
      <dgm:prSet phldrT="[Text]"/>
      <dgm:spPr/>
      <dgm:t>
        <a:bodyPr/>
        <a:lstStyle/>
        <a:p>
          <a:r>
            <a:rPr lang="en-US" dirty="0" smtClean="0"/>
            <a:t>Mission</a:t>
          </a:r>
          <a:endParaRPr lang="en-US" dirty="0"/>
        </a:p>
      </dgm:t>
    </dgm:pt>
    <dgm:pt modelId="{6481EA99-6DBD-45C5-A96E-1138B66CB6C4}" type="parTrans" cxnId="{E397C5D7-2B2E-4312-B0D4-9BDD07FFF30F}">
      <dgm:prSet/>
      <dgm:spPr/>
      <dgm:t>
        <a:bodyPr/>
        <a:lstStyle/>
        <a:p>
          <a:endParaRPr lang="en-US"/>
        </a:p>
      </dgm:t>
    </dgm:pt>
    <dgm:pt modelId="{5CF9C039-291E-423E-938E-B53D062B440D}" type="sibTrans" cxnId="{E397C5D7-2B2E-4312-B0D4-9BDD07FFF30F}">
      <dgm:prSet/>
      <dgm:spPr/>
      <dgm:t>
        <a:bodyPr/>
        <a:lstStyle/>
        <a:p>
          <a:endParaRPr lang="en-US"/>
        </a:p>
      </dgm:t>
    </dgm:pt>
    <dgm:pt modelId="{F8DA3E2A-B3D6-4AA5-BE9A-9A79A8ED095D}">
      <dgm:prSet phldrT="[Text]"/>
      <dgm:spPr/>
      <dgm:t>
        <a:bodyPr/>
        <a:lstStyle/>
        <a:p>
          <a:r>
            <a:rPr lang="en-US" dirty="0" smtClean="0"/>
            <a:t>Goals</a:t>
          </a:r>
          <a:endParaRPr lang="en-US" dirty="0"/>
        </a:p>
      </dgm:t>
    </dgm:pt>
    <dgm:pt modelId="{D43C57DC-9893-4B9F-9DC9-8070A13F6F5F}" type="parTrans" cxnId="{11F4E626-886F-4B1E-88ED-F053F9D4BFB2}">
      <dgm:prSet/>
      <dgm:spPr/>
      <dgm:t>
        <a:bodyPr/>
        <a:lstStyle/>
        <a:p>
          <a:endParaRPr lang="en-US"/>
        </a:p>
      </dgm:t>
    </dgm:pt>
    <dgm:pt modelId="{0374D721-DBFD-4946-9229-CAA6027328FD}" type="sibTrans" cxnId="{11F4E626-886F-4B1E-88ED-F053F9D4BFB2}">
      <dgm:prSet/>
      <dgm:spPr/>
      <dgm:t>
        <a:bodyPr/>
        <a:lstStyle/>
        <a:p>
          <a:endParaRPr lang="en-US"/>
        </a:p>
      </dgm:t>
    </dgm:pt>
    <dgm:pt modelId="{2055C057-3210-4E61-8124-4AE6DF9DD933}">
      <dgm:prSet phldrT="[Text]"/>
      <dgm:spPr/>
      <dgm:t>
        <a:bodyPr/>
        <a:lstStyle/>
        <a:p>
          <a:r>
            <a:rPr lang="en-US" dirty="0" smtClean="0"/>
            <a:t>Objectives</a:t>
          </a:r>
          <a:endParaRPr lang="en-US" dirty="0"/>
        </a:p>
      </dgm:t>
    </dgm:pt>
    <dgm:pt modelId="{E97C8280-1228-4951-B55F-7F9BA5A5A2F5}" type="parTrans" cxnId="{C8329B5F-0CC1-45A6-A3DB-C0609EAE2FAC}">
      <dgm:prSet/>
      <dgm:spPr/>
      <dgm:t>
        <a:bodyPr/>
        <a:lstStyle/>
        <a:p>
          <a:endParaRPr lang="en-US"/>
        </a:p>
      </dgm:t>
    </dgm:pt>
    <dgm:pt modelId="{DC4B6CB9-5547-4FB9-9EAB-A4E13C58DEC6}" type="sibTrans" cxnId="{C8329B5F-0CC1-45A6-A3DB-C0609EAE2FAC}">
      <dgm:prSet/>
      <dgm:spPr/>
      <dgm:t>
        <a:bodyPr/>
        <a:lstStyle/>
        <a:p>
          <a:endParaRPr lang="en-US"/>
        </a:p>
      </dgm:t>
    </dgm:pt>
    <dgm:pt modelId="{A0C078B5-2855-4716-A4AE-8787397AD26F}">
      <dgm:prSet/>
      <dgm:spPr/>
      <dgm:t>
        <a:bodyPr/>
        <a:lstStyle/>
        <a:p>
          <a:r>
            <a:rPr lang="en-US" dirty="0" smtClean="0"/>
            <a:t>Targets</a:t>
          </a:r>
          <a:endParaRPr lang="en-US" dirty="0"/>
        </a:p>
      </dgm:t>
    </dgm:pt>
    <dgm:pt modelId="{550DE078-7D4C-4162-9EAB-D90BFE936915}" type="parTrans" cxnId="{BFD4A1BD-6D5D-4DED-8494-06EF03DE37DE}">
      <dgm:prSet/>
      <dgm:spPr/>
      <dgm:t>
        <a:bodyPr/>
        <a:lstStyle/>
        <a:p>
          <a:endParaRPr lang="en-US"/>
        </a:p>
      </dgm:t>
    </dgm:pt>
    <dgm:pt modelId="{CD35824F-7653-4D0F-A715-11EB419FD2BF}" type="sibTrans" cxnId="{BFD4A1BD-6D5D-4DED-8494-06EF03DE37DE}">
      <dgm:prSet/>
      <dgm:spPr/>
      <dgm:t>
        <a:bodyPr/>
        <a:lstStyle/>
        <a:p>
          <a:endParaRPr lang="en-US"/>
        </a:p>
      </dgm:t>
    </dgm:pt>
    <dgm:pt modelId="{BFE3C401-30DA-460F-B46A-25652430FB28}">
      <dgm:prSet/>
      <dgm:spPr/>
      <dgm:t>
        <a:bodyPr/>
        <a:lstStyle/>
        <a:p>
          <a:r>
            <a:rPr lang="en-US" dirty="0" smtClean="0"/>
            <a:t>Measures</a:t>
          </a:r>
          <a:endParaRPr lang="en-US" dirty="0"/>
        </a:p>
      </dgm:t>
    </dgm:pt>
    <dgm:pt modelId="{6DAC55C0-6988-4C71-8935-0D86689608E8}" type="parTrans" cxnId="{216B126D-4394-455F-A9E3-A5DA3BC4228F}">
      <dgm:prSet/>
      <dgm:spPr/>
      <dgm:t>
        <a:bodyPr/>
        <a:lstStyle/>
        <a:p>
          <a:endParaRPr lang="en-US"/>
        </a:p>
      </dgm:t>
    </dgm:pt>
    <dgm:pt modelId="{4479AAF2-CC85-4324-8134-1F8A7DCE4AC8}" type="sibTrans" cxnId="{216B126D-4394-455F-A9E3-A5DA3BC4228F}">
      <dgm:prSet/>
      <dgm:spPr/>
      <dgm:t>
        <a:bodyPr/>
        <a:lstStyle/>
        <a:p>
          <a:endParaRPr lang="en-US"/>
        </a:p>
      </dgm:t>
    </dgm:pt>
    <dgm:pt modelId="{56D83D09-2231-4494-AFB1-453A369865D7}" type="pres">
      <dgm:prSet presAssocID="{D6FCDBB8-3226-430A-B0CB-24119D7B6661}" presName="Name0" presStyleCnt="0">
        <dgm:presLayoutVars>
          <dgm:dir/>
          <dgm:animLvl val="lvl"/>
          <dgm:resizeHandles val="exact"/>
        </dgm:presLayoutVars>
      </dgm:prSet>
      <dgm:spPr/>
    </dgm:pt>
    <dgm:pt modelId="{D8CF4965-4378-4966-AE9C-0180AF06FE97}" type="pres">
      <dgm:prSet presAssocID="{F83DF348-1DBF-449F-95B8-5E40EDDFD45C}" presName="parTxOnly" presStyleLbl="node1" presStyleIdx="0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03A2195-D8B1-4A79-BBE0-8D96AEFF6F22}" type="pres">
      <dgm:prSet presAssocID="{5CF9C039-291E-423E-938E-B53D062B440D}" presName="parTxOnlySpace" presStyleCnt="0"/>
      <dgm:spPr/>
    </dgm:pt>
    <dgm:pt modelId="{48783720-7D8A-4C97-8E69-F940308255F0}" type="pres">
      <dgm:prSet presAssocID="{F8DA3E2A-B3D6-4AA5-BE9A-9A79A8ED095D}" presName="parTxOnly" presStyleLbl="node1" presStyleIdx="1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3AD1DF5-BA6B-45EF-8824-ECA40B640B8A}" type="pres">
      <dgm:prSet presAssocID="{0374D721-DBFD-4946-9229-CAA6027328FD}" presName="parTxOnlySpace" presStyleCnt="0"/>
      <dgm:spPr/>
    </dgm:pt>
    <dgm:pt modelId="{6576D628-3C3C-4F7E-9CB2-1CF4D0256CF1}" type="pres">
      <dgm:prSet presAssocID="{2055C057-3210-4E61-8124-4AE6DF9DD933}" presName="parTxOnly" presStyleLbl="node1" presStyleIdx="2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A00339B-13FC-447A-9C8D-02EAC1AC2473}" type="pres">
      <dgm:prSet presAssocID="{DC4B6CB9-5547-4FB9-9EAB-A4E13C58DEC6}" presName="parTxOnlySpace" presStyleCnt="0"/>
      <dgm:spPr/>
    </dgm:pt>
    <dgm:pt modelId="{0BB09CD1-18C1-42A7-BFBF-5301F7C3DA75}" type="pres">
      <dgm:prSet presAssocID="{A0C078B5-2855-4716-A4AE-8787397AD26F}" presName="parTxOnly" presStyleLbl="node1" presStyleIdx="3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4DBE246-5E4D-4DFD-BABD-F544A38ABFF3}" type="pres">
      <dgm:prSet presAssocID="{CD35824F-7653-4D0F-A715-11EB419FD2BF}" presName="parTxOnlySpace" presStyleCnt="0"/>
      <dgm:spPr/>
    </dgm:pt>
    <dgm:pt modelId="{E2B995A8-4B62-44B5-82E2-626AD1FFB7C7}" type="pres">
      <dgm:prSet presAssocID="{BFE3C401-30DA-460F-B46A-25652430FB28}" presName="parTxOnly" presStyleLbl="node1" presStyleIdx="4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BFD4A1BD-6D5D-4DED-8494-06EF03DE37DE}" srcId="{D6FCDBB8-3226-430A-B0CB-24119D7B6661}" destId="{A0C078B5-2855-4716-A4AE-8787397AD26F}" srcOrd="3" destOrd="0" parTransId="{550DE078-7D4C-4162-9EAB-D90BFE936915}" sibTransId="{CD35824F-7653-4D0F-A715-11EB419FD2BF}"/>
    <dgm:cxn modelId="{D87D8F96-85E4-47D2-B5B5-B284B6752E62}" type="presOf" srcId="{2055C057-3210-4E61-8124-4AE6DF9DD933}" destId="{6576D628-3C3C-4F7E-9CB2-1CF4D0256CF1}" srcOrd="0" destOrd="0" presId="urn:microsoft.com/office/officeart/2005/8/layout/chevron1"/>
    <dgm:cxn modelId="{DA2FA48C-1EE1-473D-9287-2CF2701959AC}" type="presOf" srcId="{BFE3C401-30DA-460F-B46A-25652430FB28}" destId="{E2B995A8-4B62-44B5-82E2-626AD1FFB7C7}" srcOrd="0" destOrd="0" presId="urn:microsoft.com/office/officeart/2005/8/layout/chevron1"/>
    <dgm:cxn modelId="{A9D70A65-3AB7-4BC5-B4E0-C9ED03B3392D}" type="presOf" srcId="{F83DF348-1DBF-449F-95B8-5E40EDDFD45C}" destId="{D8CF4965-4378-4966-AE9C-0180AF06FE97}" srcOrd="0" destOrd="0" presId="urn:microsoft.com/office/officeart/2005/8/layout/chevron1"/>
    <dgm:cxn modelId="{C8329B5F-0CC1-45A6-A3DB-C0609EAE2FAC}" srcId="{D6FCDBB8-3226-430A-B0CB-24119D7B6661}" destId="{2055C057-3210-4E61-8124-4AE6DF9DD933}" srcOrd="2" destOrd="0" parTransId="{E97C8280-1228-4951-B55F-7F9BA5A5A2F5}" sibTransId="{DC4B6CB9-5547-4FB9-9EAB-A4E13C58DEC6}"/>
    <dgm:cxn modelId="{216B126D-4394-455F-A9E3-A5DA3BC4228F}" srcId="{D6FCDBB8-3226-430A-B0CB-24119D7B6661}" destId="{BFE3C401-30DA-460F-B46A-25652430FB28}" srcOrd="4" destOrd="0" parTransId="{6DAC55C0-6988-4C71-8935-0D86689608E8}" sibTransId="{4479AAF2-CC85-4324-8134-1F8A7DCE4AC8}"/>
    <dgm:cxn modelId="{D81F3FA6-BD58-48BF-A318-BFF8DA01E758}" type="presOf" srcId="{F8DA3E2A-B3D6-4AA5-BE9A-9A79A8ED095D}" destId="{48783720-7D8A-4C97-8E69-F940308255F0}" srcOrd="0" destOrd="0" presId="urn:microsoft.com/office/officeart/2005/8/layout/chevron1"/>
    <dgm:cxn modelId="{882685F0-9995-4D89-B92B-B0C0BA412624}" type="presOf" srcId="{D6FCDBB8-3226-430A-B0CB-24119D7B6661}" destId="{56D83D09-2231-4494-AFB1-453A369865D7}" srcOrd="0" destOrd="0" presId="urn:microsoft.com/office/officeart/2005/8/layout/chevron1"/>
    <dgm:cxn modelId="{E397C5D7-2B2E-4312-B0D4-9BDD07FFF30F}" srcId="{D6FCDBB8-3226-430A-B0CB-24119D7B6661}" destId="{F83DF348-1DBF-449F-95B8-5E40EDDFD45C}" srcOrd="0" destOrd="0" parTransId="{6481EA99-6DBD-45C5-A96E-1138B66CB6C4}" sibTransId="{5CF9C039-291E-423E-938E-B53D062B440D}"/>
    <dgm:cxn modelId="{11F4E626-886F-4B1E-88ED-F053F9D4BFB2}" srcId="{D6FCDBB8-3226-430A-B0CB-24119D7B6661}" destId="{F8DA3E2A-B3D6-4AA5-BE9A-9A79A8ED095D}" srcOrd="1" destOrd="0" parTransId="{D43C57DC-9893-4B9F-9DC9-8070A13F6F5F}" sibTransId="{0374D721-DBFD-4946-9229-CAA6027328FD}"/>
    <dgm:cxn modelId="{98993CF9-878B-415F-8078-3DA272F1328C}" type="presOf" srcId="{A0C078B5-2855-4716-A4AE-8787397AD26F}" destId="{0BB09CD1-18C1-42A7-BFBF-5301F7C3DA75}" srcOrd="0" destOrd="0" presId="urn:microsoft.com/office/officeart/2005/8/layout/chevron1"/>
    <dgm:cxn modelId="{526B139F-B0C4-4B9F-A64D-F818CB94A970}" type="presParOf" srcId="{56D83D09-2231-4494-AFB1-453A369865D7}" destId="{D8CF4965-4378-4966-AE9C-0180AF06FE97}" srcOrd="0" destOrd="0" presId="urn:microsoft.com/office/officeart/2005/8/layout/chevron1"/>
    <dgm:cxn modelId="{9BCB5488-6C16-423D-B0BF-341824944082}" type="presParOf" srcId="{56D83D09-2231-4494-AFB1-453A369865D7}" destId="{603A2195-D8B1-4A79-BBE0-8D96AEFF6F22}" srcOrd="1" destOrd="0" presId="urn:microsoft.com/office/officeart/2005/8/layout/chevron1"/>
    <dgm:cxn modelId="{875CAA0A-8CFC-4369-B438-89CF0713336E}" type="presParOf" srcId="{56D83D09-2231-4494-AFB1-453A369865D7}" destId="{48783720-7D8A-4C97-8E69-F940308255F0}" srcOrd="2" destOrd="0" presId="urn:microsoft.com/office/officeart/2005/8/layout/chevron1"/>
    <dgm:cxn modelId="{BE976647-D5A0-49D8-A4A6-9270A4FB1E86}" type="presParOf" srcId="{56D83D09-2231-4494-AFB1-453A369865D7}" destId="{83AD1DF5-BA6B-45EF-8824-ECA40B640B8A}" srcOrd="3" destOrd="0" presId="urn:microsoft.com/office/officeart/2005/8/layout/chevron1"/>
    <dgm:cxn modelId="{073DC617-19F0-4872-A7ED-BA802ACADD83}" type="presParOf" srcId="{56D83D09-2231-4494-AFB1-453A369865D7}" destId="{6576D628-3C3C-4F7E-9CB2-1CF4D0256CF1}" srcOrd="4" destOrd="0" presId="urn:microsoft.com/office/officeart/2005/8/layout/chevron1"/>
    <dgm:cxn modelId="{319336F9-62FA-40F5-A16D-3D295348A29A}" type="presParOf" srcId="{56D83D09-2231-4494-AFB1-453A369865D7}" destId="{3A00339B-13FC-447A-9C8D-02EAC1AC2473}" srcOrd="5" destOrd="0" presId="urn:microsoft.com/office/officeart/2005/8/layout/chevron1"/>
    <dgm:cxn modelId="{9D5ED6EE-B0BC-4F3D-8BBF-903A8A5E3BB3}" type="presParOf" srcId="{56D83D09-2231-4494-AFB1-453A369865D7}" destId="{0BB09CD1-18C1-42A7-BFBF-5301F7C3DA75}" srcOrd="6" destOrd="0" presId="urn:microsoft.com/office/officeart/2005/8/layout/chevron1"/>
    <dgm:cxn modelId="{22AAF49C-E7BC-42BA-8B1F-0E6CAAA1447B}" type="presParOf" srcId="{56D83D09-2231-4494-AFB1-453A369865D7}" destId="{14DBE246-5E4D-4DFD-BABD-F544A38ABFF3}" srcOrd="7" destOrd="0" presId="urn:microsoft.com/office/officeart/2005/8/layout/chevron1"/>
    <dgm:cxn modelId="{8EDBB5BC-817D-4F60-9701-EB12CBFABAD7}" type="presParOf" srcId="{56D83D09-2231-4494-AFB1-453A369865D7}" destId="{E2B995A8-4B62-44B5-82E2-626AD1FFB7C7}" srcOrd="8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1804"/>
          </a:xfrm>
          <a:prstGeom prst="rect">
            <a:avLst/>
          </a:prstGeom>
        </p:spPr>
        <p:txBody>
          <a:bodyPr vert="horz" lIns="92830" tIns="46415" rIns="92830" bIns="46415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1804"/>
          </a:xfrm>
          <a:prstGeom prst="rect">
            <a:avLst/>
          </a:prstGeom>
        </p:spPr>
        <p:txBody>
          <a:bodyPr vert="horz" lIns="92830" tIns="46415" rIns="92830" bIns="46415" rtlCol="0"/>
          <a:lstStyle>
            <a:lvl1pPr algn="r">
              <a:defRPr sz="1200"/>
            </a:lvl1pPr>
          </a:lstStyle>
          <a:p>
            <a:fld id="{2ECA9379-A0FD-44E4-B5E4-CFF3F68085A0}" type="datetimeFigureOut">
              <a:rPr lang="en-US" smtClean="0"/>
              <a:pPr/>
              <a:t>3/26/2014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95388" y="692150"/>
            <a:ext cx="4619625" cy="34639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830" tIns="46415" rIns="92830" bIns="46415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387136"/>
            <a:ext cx="5608320" cy="4156234"/>
          </a:xfrm>
          <a:prstGeom prst="rect">
            <a:avLst/>
          </a:prstGeom>
        </p:spPr>
        <p:txBody>
          <a:bodyPr vert="horz" lIns="92830" tIns="46415" rIns="92830" bIns="46415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772668"/>
            <a:ext cx="3037840" cy="461804"/>
          </a:xfrm>
          <a:prstGeom prst="rect">
            <a:avLst/>
          </a:prstGeom>
        </p:spPr>
        <p:txBody>
          <a:bodyPr vert="horz" lIns="92830" tIns="46415" rIns="92830" bIns="46415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772668"/>
            <a:ext cx="3037840" cy="461804"/>
          </a:xfrm>
          <a:prstGeom prst="rect">
            <a:avLst/>
          </a:prstGeom>
        </p:spPr>
        <p:txBody>
          <a:bodyPr vert="horz" lIns="92830" tIns="46415" rIns="92830" bIns="46415" rtlCol="0" anchor="b"/>
          <a:lstStyle>
            <a:lvl1pPr algn="r">
              <a:defRPr sz="1200"/>
            </a:lvl1pPr>
          </a:lstStyle>
          <a:p>
            <a:fld id="{46F43574-B8AE-493E-AE24-FA8CE72E7A0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39194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F43574-B8AE-493E-AE24-FA8CE72E7A03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360404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F43574-B8AE-493E-AE24-FA8CE72E7A03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032051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F43574-B8AE-493E-AE24-FA8CE72E7A03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032051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F43574-B8AE-493E-AE24-FA8CE72E7A03}" type="slidenum">
              <a:rPr lang="en-US" smtClean="0"/>
              <a:pPr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481540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F43574-B8AE-493E-AE24-FA8CE72E7A03}" type="slidenum">
              <a:rPr lang="en-US" smtClean="0"/>
              <a:pPr/>
              <a:t>26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F43574-B8AE-493E-AE24-FA8CE72E7A03}" type="slidenum">
              <a:rPr lang="en-US" smtClean="0"/>
              <a:pPr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032051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F43574-B8AE-493E-AE24-FA8CE72E7A03}" type="slidenum">
              <a:rPr lang="en-US" smtClean="0"/>
              <a:pPr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032051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F43574-B8AE-493E-AE24-FA8CE72E7A03}" type="slidenum">
              <a:rPr lang="en-US" smtClean="0"/>
              <a:pPr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032051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F43574-B8AE-493E-AE24-FA8CE72E7A03}" type="slidenum">
              <a:rPr lang="en-US" smtClean="0"/>
              <a:pPr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88459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3600"/>
            <a:ext cx="7772400" cy="1470025"/>
          </a:xfrm>
        </p:spPr>
        <p:txBody>
          <a:bodyPr/>
          <a:lstStyle>
            <a:lvl1pPr>
              <a:defRPr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2F5CB7"/>
                </a:solidFill>
              </a:defRPr>
            </a:lvl1pPr>
          </a:lstStyle>
          <a:p>
            <a:r>
              <a:rPr lang="en-US" smtClean="0"/>
              <a:t>Lesson 5: Contracting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24600"/>
            <a:ext cx="2133600" cy="533400"/>
          </a:xfrm>
        </p:spPr>
        <p:txBody>
          <a:bodyPr vert="horz" lIns="91440" tIns="45720" rIns="91440" bIns="45720" rtlCol="0" anchor="ctr"/>
          <a:lstStyle>
            <a:lvl1pPr>
              <a:defRPr lang="en-US" smtClean="0"/>
            </a:lvl1pPr>
          </a:lstStyle>
          <a:p>
            <a:fld id="{91489DA3-285A-4BEE-BDE4-1CC715B7F89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2F5CB7"/>
                </a:solidFill>
              </a:defRPr>
            </a:lvl1pPr>
          </a:lstStyle>
          <a:p>
            <a:r>
              <a:rPr lang="en-US" smtClean="0"/>
              <a:t>Lesson 5: Contracting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91489DA3-285A-4BEE-BDE4-1CC715B7F89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2F5CB7"/>
                </a:solidFill>
              </a:defRPr>
            </a:lvl1pPr>
          </a:lstStyle>
          <a:p>
            <a:r>
              <a:rPr lang="en-US" smtClean="0"/>
              <a:t>Lesson 5: Contracting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91489DA3-285A-4BEE-BDE4-1CC715B7F89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2F5CB7"/>
                </a:solidFill>
              </a:defRPr>
            </a:lvl1pPr>
          </a:lstStyle>
          <a:p>
            <a:r>
              <a:rPr lang="en-US" smtClean="0"/>
              <a:t>Lesson 5: Contracting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91489DA3-285A-4BEE-BDE4-1CC715B7F89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Lesson 5: Contracting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BF065A-A182-413F-9B1E-FECC717C15C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Lesson 5: Contracting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BF065A-A182-413F-9B1E-FECC717C15C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Lesson 5: Contracting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BF065A-A182-413F-9B1E-FECC717C15C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Lesson 5: Contracting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BF065A-A182-413F-9B1E-FECC717C15C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Lesson 5: Contracting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BF065A-A182-413F-9B1E-FECC717C15C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Lesson 5: Contracting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BF065A-A182-413F-9B1E-FECC717C15C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Lesson 5: Contracting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BF065A-A182-413F-9B1E-FECC717C15C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kern="0" baseline="0"/>
            </a:lvl1pPr>
            <a:lvl2pPr>
              <a:defRPr kern="0" baseline="0"/>
            </a:lvl2pPr>
            <a:lvl3pPr>
              <a:defRPr kern="0" baseline="0"/>
            </a:lvl3pPr>
            <a:lvl4pPr>
              <a:defRPr kern="0" baseline="0"/>
            </a:lvl4pPr>
            <a:lvl5pPr>
              <a:defRPr kern="0" baseline="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2F5CB7"/>
                </a:solidFill>
              </a:defRPr>
            </a:lvl1pPr>
          </a:lstStyle>
          <a:p>
            <a:r>
              <a:rPr lang="en-US" smtClean="0"/>
              <a:t>Lesson 5: Contracting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91489DA3-285A-4BEE-BDE4-1CC715B7F89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Lesson 5: Contracting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BF065A-A182-413F-9B1E-FECC717C15C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Lesson 5: Contracting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BF065A-A182-413F-9B1E-FECC717C15C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Lesson 5: Contracting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BF065A-A182-413F-9B1E-FECC717C15C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Lesson 5: Contracting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BF065A-A182-413F-9B1E-FECC717C15C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04AF466F-BDA4-4F18-9C7B-FF0A9A1B0E80}" type="datetime1">
              <a:rPr lang="en-US" smtClean="0"/>
              <a:pPr/>
              <a:t>3/26/2014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Lesson 5: Contracting</a:t>
            </a:r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1489DA3-285A-4BEE-BDE4-1CC715B7F89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EF607B-A47E-422C-9BEF-122CCDB7C526}" type="datetime1">
              <a:rPr lang="en-US" smtClean="0"/>
              <a:pPr/>
              <a:t>3/26/2014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Lesson 5: Contracting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91489DA3-285A-4BEE-BDE4-1CC715B7F89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9A7CB-BEE6-4F99-898E-913F06E8E125}" type="datetime1">
              <a:rPr lang="en-US" smtClean="0"/>
              <a:pPr/>
              <a:t>3/26/2014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91489DA3-285A-4BEE-BDE4-1CC715B7F89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Lesson 5: Contracting</a:t>
            </a:r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B6EE300C-6FC5-4FC3-AF1A-075E4F50620D}" type="datetime1">
              <a:rPr lang="en-US" smtClean="0"/>
              <a:pPr/>
              <a:t>3/26/2014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91489DA3-285A-4BEE-BDE4-1CC715B7F89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r>
              <a:rPr lang="en-US" smtClean="0"/>
              <a:t>Lesson 5: Contracting</a:t>
            </a:r>
            <a:endParaRPr 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F50D295D-4A77-4DEB-B04C-9F4282A8BC04}" type="datetime1">
              <a:rPr lang="en-US" smtClean="0"/>
              <a:pPr/>
              <a:t>3/26/2014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91489DA3-285A-4BEE-BDE4-1CC715B7F89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r>
              <a:rPr lang="en-US" smtClean="0"/>
              <a:t>Lesson 5: Contracting</a:t>
            </a:r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B28685-4D0C-42D5-8013-B5904CD1FCBC}" type="datetime1">
              <a:rPr lang="en-US" smtClean="0"/>
              <a:pPr/>
              <a:t>3/26/2014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Lesson 5: Contracting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91489DA3-285A-4BEE-BDE4-1CC715B7F89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2F5CB7"/>
                </a:solidFill>
              </a:defRPr>
            </a:lvl1pPr>
          </a:lstStyle>
          <a:p>
            <a:r>
              <a:rPr lang="en-US" smtClean="0"/>
              <a:t>Lesson 5: Contracting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91489DA3-285A-4BEE-BDE4-1CC715B7F89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F226C0-9885-4BA9-BBFA-A52CBFEBB775}" type="datetime1">
              <a:rPr lang="en-US" smtClean="0"/>
              <a:pPr/>
              <a:t>3/26/2014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Lesson 5: Contracting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1489DA3-285A-4BEE-BDE4-1CC715B7F89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EE1B38-C5EB-4D66-9137-0AFE9CDEDE8F}" type="datetime1">
              <a:rPr lang="en-US" smtClean="0"/>
              <a:pPr/>
              <a:t>3/26/2014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Lesson 5: Contracting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91489DA3-285A-4BEE-BDE4-1CC715B7F89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327B613C-1AD7-49D3-885D-F654C5CDBAA6}" type="datetime1">
              <a:rPr lang="en-US" smtClean="0"/>
              <a:pPr/>
              <a:t>3/26/2014</a:t>
            </a:fld>
            <a:endParaRPr lang="en-US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91489DA3-285A-4BEE-BDE4-1CC715B7F89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r>
              <a:rPr lang="en-US" smtClean="0"/>
              <a:t>Lesson 5: Contracting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FB4290-6522-4139-852E-05BD9E7F0D2E}" type="datetime1">
              <a:rPr lang="en-US" smtClean="0"/>
              <a:pPr/>
              <a:t>3/26/2014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Lesson 5: Contracting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489DA3-285A-4BEE-BDE4-1CC715B7F89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AAB955F9-81EA-47C5-8059-9E5C2B437C70}" type="datetime1">
              <a:rPr lang="en-US" smtClean="0"/>
              <a:pPr/>
              <a:t>3/26/2014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r>
              <a:rPr lang="en-US" smtClean="0"/>
              <a:t>Lesson 5: Contracting</a:t>
            </a:r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91489DA3-285A-4BEE-BDE4-1CC715B7F89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B6C13B-E130-42B7-8ADC-6D05D6C8CECA}" type="datetimeFigureOut">
              <a:rPr lang="en-US" smtClean="0"/>
              <a:t>3/26/2014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FAAF0C-F33B-47D8-B5B7-01E55AD4E1C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B6C13B-E130-42B7-8ADC-6D05D6C8CECA}" type="datetimeFigureOut">
              <a:rPr lang="en-US" smtClean="0"/>
              <a:t>3/26/2014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FAAF0C-F33B-47D8-B5B7-01E55AD4E1C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B6C13B-E130-42B7-8ADC-6D05D6C8CECA}" type="datetimeFigureOut">
              <a:rPr lang="en-US" smtClean="0"/>
              <a:t>3/26/2014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FAAF0C-F33B-47D8-B5B7-01E55AD4E1C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B6C13B-E130-42B7-8ADC-6D05D6C8CECA}" type="datetimeFigureOut">
              <a:rPr lang="en-US" smtClean="0"/>
              <a:t>3/26/2014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FAAF0C-F33B-47D8-B5B7-01E55AD4E1C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B6C13B-E130-42B7-8ADC-6D05D6C8CECA}" type="datetimeFigureOut">
              <a:rPr lang="en-US" smtClean="0"/>
              <a:t>3/26/2014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FAAF0C-F33B-47D8-B5B7-01E55AD4E1C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2F5CB7"/>
                </a:solidFill>
              </a:defRPr>
            </a:lvl1pPr>
          </a:lstStyle>
          <a:p>
            <a:r>
              <a:rPr lang="en-US" smtClean="0"/>
              <a:t>Lesson 5: Contracting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91489DA3-285A-4BEE-BDE4-1CC715B7F89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B6C13B-E130-42B7-8ADC-6D05D6C8CECA}" type="datetimeFigureOut">
              <a:rPr lang="en-US" smtClean="0"/>
              <a:t>3/26/2014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FAAF0C-F33B-47D8-B5B7-01E55AD4E1C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B6C13B-E130-42B7-8ADC-6D05D6C8CECA}" type="datetimeFigureOut">
              <a:rPr lang="en-US" smtClean="0"/>
              <a:t>3/26/2014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FAAF0C-F33B-47D8-B5B7-01E55AD4E1C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B6C13B-E130-42B7-8ADC-6D05D6C8CECA}" type="datetimeFigureOut">
              <a:rPr lang="en-US" smtClean="0"/>
              <a:t>3/26/2014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FAAF0C-F33B-47D8-B5B7-01E55AD4E1C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B6C13B-E130-42B7-8ADC-6D05D6C8CECA}" type="datetimeFigureOut">
              <a:rPr lang="en-US" smtClean="0"/>
              <a:t>3/26/2014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FAAF0C-F33B-47D8-B5B7-01E55AD4E1C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B6C13B-E130-42B7-8ADC-6D05D6C8CECA}" type="datetimeFigureOut">
              <a:rPr lang="en-US" smtClean="0"/>
              <a:t>3/26/2014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FAAF0C-F33B-47D8-B5B7-01E55AD4E1C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B6C13B-E130-42B7-8ADC-6D05D6C8CECA}" type="datetimeFigureOut">
              <a:rPr lang="en-US" smtClean="0"/>
              <a:t>3/26/2014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FAAF0C-F33B-47D8-B5B7-01E55AD4E1C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2F5CB7"/>
                </a:solidFill>
              </a:defRPr>
            </a:lvl1pPr>
          </a:lstStyle>
          <a:p>
            <a:r>
              <a:rPr lang="en-US" smtClean="0"/>
              <a:t>Lesson 5: Contracting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91489DA3-285A-4BEE-BDE4-1CC715B7F89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2F5CB7"/>
                </a:solidFill>
              </a:defRPr>
            </a:lvl1pPr>
          </a:lstStyle>
          <a:p>
            <a:r>
              <a:rPr lang="en-US" smtClean="0"/>
              <a:t>Lesson 5: Contracting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91489DA3-285A-4BEE-BDE4-1CC715B7F89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2F5CB7"/>
                </a:solidFill>
              </a:defRPr>
            </a:lvl1pPr>
          </a:lstStyle>
          <a:p>
            <a:r>
              <a:rPr lang="en-US" smtClean="0"/>
              <a:t>Lesson 5: Contracting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91489DA3-285A-4BEE-BDE4-1CC715B7F89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2F5CB7"/>
                </a:solidFill>
              </a:defRPr>
            </a:lvl1pPr>
          </a:lstStyle>
          <a:p>
            <a:r>
              <a:rPr lang="en-US" smtClean="0"/>
              <a:t>Lesson 5: Contracting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91489DA3-285A-4BEE-BDE4-1CC715B7F89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2F5CB7"/>
                </a:solidFill>
              </a:defRPr>
            </a:lvl1pPr>
          </a:lstStyle>
          <a:p>
            <a:r>
              <a:rPr lang="en-US" smtClean="0"/>
              <a:t>Lesson 5: Contracting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91489DA3-285A-4BEE-BDE4-1CC715B7F89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2.xml"/><Relationship Id="rId3" Type="http://schemas.openxmlformats.org/officeDocument/2006/relationships/slideLayout" Target="../slideLayouts/slideLayout37.xml"/><Relationship Id="rId7" Type="http://schemas.openxmlformats.org/officeDocument/2006/relationships/slideLayout" Target="../slideLayouts/slideLayout41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6.xml"/><Relationship Id="rId1" Type="http://schemas.openxmlformats.org/officeDocument/2006/relationships/slideLayout" Target="../slideLayouts/slideLayout35.xml"/><Relationship Id="rId6" Type="http://schemas.openxmlformats.org/officeDocument/2006/relationships/slideLayout" Target="../slideLayouts/slideLayout40.xml"/><Relationship Id="rId11" Type="http://schemas.openxmlformats.org/officeDocument/2006/relationships/slideLayout" Target="../slideLayouts/slideLayout45.xml"/><Relationship Id="rId5" Type="http://schemas.openxmlformats.org/officeDocument/2006/relationships/slideLayout" Target="../slideLayouts/slideLayout39.xml"/><Relationship Id="rId10" Type="http://schemas.openxmlformats.org/officeDocument/2006/relationships/slideLayout" Target="../slideLayouts/slideLayout44.xml"/><Relationship Id="rId4" Type="http://schemas.openxmlformats.org/officeDocument/2006/relationships/slideLayout" Target="../slideLayouts/slideLayout38.xml"/><Relationship Id="rId9" Type="http://schemas.openxmlformats.org/officeDocument/2006/relationships/slideLayout" Target="../slideLayouts/slideLayout4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0" y="6324600"/>
            <a:ext cx="9144000" cy="533400"/>
          </a:xfrm>
          <a:prstGeom prst="rect">
            <a:avLst/>
          </a:prstGeom>
          <a:gradFill flip="none" rotWithShape="1">
            <a:gsLst>
              <a:gs pos="0">
                <a:srgbClr val="002060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3400" y="152400"/>
            <a:ext cx="8153400" cy="12652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495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24600"/>
            <a:ext cx="2895600" cy="5333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 i="1">
                <a:solidFill>
                  <a:srgbClr val="2F5CB7"/>
                </a:solidFill>
              </a:defRPr>
            </a:lvl1pPr>
          </a:lstStyle>
          <a:p>
            <a:r>
              <a:rPr lang="en-US" smtClean="0"/>
              <a:t>Lesson 5: Contracting</a:t>
            </a:r>
            <a:endParaRPr lang="en-US"/>
          </a:p>
        </p:txBody>
      </p:sp>
      <p:sp>
        <p:nvSpPr>
          <p:cNvPr id="24" name="Rectangle 2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25" name="Picture 24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6324600"/>
            <a:ext cx="1600200" cy="533400"/>
          </a:xfrm>
          <a:prstGeom prst="rect">
            <a:avLst/>
          </a:prstGeom>
          <a:effectLst>
            <a:outerShdw blurRad="50800" dist="38100" dir="10800000" algn="r" rotWithShape="0">
              <a:prstClr val="black">
                <a:alpha val="67000"/>
              </a:prstClr>
            </a:outerShdw>
          </a:effectLst>
        </p:spPr>
      </p:pic>
      <p:sp>
        <p:nvSpPr>
          <p:cNvPr id="14" name="Oval 13"/>
          <p:cNvSpPr/>
          <p:nvPr/>
        </p:nvSpPr>
        <p:spPr>
          <a:xfrm>
            <a:off x="8482584" y="6437376"/>
            <a:ext cx="320040" cy="32004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82000" y="6324600"/>
            <a:ext cx="533400" cy="533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fld id="{91489DA3-285A-4BEE-BDE4-1CC715B7F894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26" name="Straight Connector 25"/>
          <p:cNvCxnSpPr>
            <a:endCxn id="14" idx="3"/>
          </p:cNvCxnSpPr>
          <p:nvPr/>
        </p:nvCxnSpPr>
        <p:spPr>
          <a:xfrm>
            <a:off x="1977003" y="6710547"/>
            <a:ext cx="6552450" cy="0"/>
          </a:xfrm>
          <a:prstGeom prst="line">
            <a:avLst/>
          </a:prstGeom>
          <a:ln w="38100">
            <a:gradFill flip="none" rotWithShape="1">
              <a:gsLst>
                <a:gs pos="60000">
                  <a:srgbClr val="FF767D"/>
                </a:gs>
                <a:gs pos="0">
                  <a:srgbClr val="FF0000"/>
                </a:gs>
                <a:gs pos="100000">
                  <a:srgbClr val="FFEBFA">
                    <a:alpha val="0"/>
                  </a:srgbClr>
                </a:gs>
              </a:gsLst>
              <a:lin ang="10800000" scaled="1"/>
              <a:tileRect/>
            </a:gra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Rectangle 28"/>
          <p:cNvSpPr/>
          <p:nvPr/>
        </p:nvSpPr>
        <p:spPr>
          <a:xfrm>
            <a:off x="152400" y="152400"/>
            <a:ext cx="304800" cy="457200"/>
          </a:xfrm>
          <a:prstGeom prst="rect">
            <a:avLst/>
          </a:prstGeom>
          <a:solidFill>
            <a:srgbClr val="2F5C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>
            <a:off x="152400" y="685800"/>
            <a:ext cx="304800" cy="762000"/>
          </a:xfrm>
          <a:prstGeom prst="rect">
            <a:avLst/>
          </a:prstGeom>
          <a:gradFill flip="none" rotWithShape="1">
            <a:gsLst>
              <a:gs pos="0">
                <a:srgbClr val="2F5CB7">
                  <a:tint val="66000"/>
                  <a:satMod val="160000"/>
                </a:srgbClr>
              </a:gs>
              <a:gs pos="50000">
                <a:srgbClr val="2F5CB7">
                  <a:tint val="44500"/>
                  <a:satMod val="160000"/>
                </a:srgbClr>
              </a:gs>
              <a:gs pos="100000">
                <a:srgbClr val="2F5CB7">
                  <a:tint val="23500"/>
                  <a:satMod val="160000"/>
                </a:srgb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rgbClr val="19447E"/>
        </a:buClr>
        <a:buSzPct val="125000"/>
        <a:buFont typeface="Wingdings" pitchFamily="2" charset="2"/>
        <a:buChar char="§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Clr>
          <a:srgbClr val="5C0024"/>
        </a:buClr>
        <a:buSzPct val="125000"/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rgbClr val="678250"/>
        </a:buClr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rgbClr val="5C0024"/>
        </a:buClr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rgbClr val="4B8992"/>
        </a:buClr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Lesson 5: Contracting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BF065A-A182-413F-9B1E-FECC717C15C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3/26/2014</a:t>
            </a:fld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Lesson 5: Contracting</a:t>
            </a:r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91489DA3-285A-4BEE-BDE4-1CC715B7F89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8" r:id="rId1"/>
    <p:sldLayoutId id="2147483759" r:id="rId2"/>
    <p:sldLayoutId id="2147483760" r:id="rId3"/>
    <p:sldLayoutId id="2147483761" r:id="rId4"/>
    <p:sldLayoutId id="2147483762" r:id="rId5"/>
    <p:sldLayoutId id="2147483763" r:id="rId6"/>
    <p:sldLayoutId id="2147483764" r:id="rId7"/>
    <p:sldLayoutId id="2147483765" r:id="rId8"/>
    <p:sldLayoutId id="2147483766" r:id="rId9"/>
    <p:sldLayoutId id="2147483767" r:id="rId10"/>
    <p:sldLayoutId id="2147483768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B6C13B-E130-42B7-8ADC-6D05D6C8CECA}" type="datetimeFigureOut">
              <a:rPr lang="en-US" smtClean="0"/>
              <a:t>3/26/2014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FAAF0C-F33B-47D8-B5B7-01E55AD4E1CF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0" r:id="rId1"/>
    <p:sldLayoutId id="2147483771" r:id="rId2"/>
    <p:sldLayoutId id="2147483772" r:id="rId3"/>
    <p:sldLayoutId id="2147483773" r:id="rId4"/>
    <p:sldLayoutId id="2147483774" r:id="rId5"/>
    <p:sldLayoutId id="2147483775" r:id="rId6"/>
    <p:sldLayoutId id="2147483776" r:id="rId7"/>
    <p:sldLayoutId id="2147483777" r:id="rId8"/>
    <p:sldLayoutId id="2147483778" r:id="rId9"/>
    <p:sldLayoutId id="2147483779" r:id="rId10"/>
    <p:sldLayoutId id="2147483780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hyperlink" Target="http://www.dol.gov/olms/regs/compliance/special_warranty.htm" TargetMode="External"/><Relationship Id="rId1" Type="http://schemas.openxmlformats.org/officeDocument/2006/relationships/slideLayout" Target="../slideLayouts/slideLayout25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om/url?sa=i&amp;rct=j&amp;q=&amp;esrc=s&amp;frm=1&amp;source=images&amp;cd=&amp;cad=rja&amp;docid=s5YGN9K5TRQrDM&amp;tbnid=-x337hi5q6q-4M:&amp;ved=0CAUQjRw&amp;url=http://www.mcmobilitysystems.com/Mobility-Product_Details.aspx?ID=113&amp;ei=3f4PU8mzN4aD2AW_m4D4Bw&amp;psig=AFQjCNGM7ZblqIjrp3b7PhDd2MKrjOb_DA&amp;ust=1393643612202886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5.xml"/><Relationship Id="rId4" Type="http://schemas.openxmlformats.org/officeDocument/2006/relationships/image" Target="../media/image19.jpe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5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5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6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7.pn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5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acquisition.gov/FAR/" TargetMode="External"/><Relationship Id="rId1" Type="http://schemas.openxmlformats.org/officeDocument/2006/relationships/slideLayout" Target="../slideLayouts/slideLayout25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6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5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5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5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5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w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5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http://www.google.com/url?sa=i&amp;rct=j&amp;q=&amp;esrc=s&amp;frm=1&amp;source=images&amp;cd=&amp;cad=rja&amp;docid=-WpfO2lrYOCu2M&amp;tbnid=4Uk93yIP8t8NRM:&amp;ved=0CAUQjRw&amp;url=http://pulsosocial.com/en/2013/08/21/forget-fancy-taxi-apps-this-driver-went-mobile-with-twitter/&amp;ei=hPgPU8a6Jam62AXDiYCABQ&amp;bvm=bv.61965928,d.b2I&amp;psig=AFQjCNE3XbYHKBg1mZCywq5DKIKojBseJg&amp;ust=1393641977633349" TargetMode="External"/><Relationship Id="rId1" Type="http://schemas.openxmlformats.org/officeDocument/2006/relationships/slideLayout" Target="../slideLayouts/slideLayout2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om/url?sa=i&amp;rct=j&amp;q=&amp;esrc=s&amp;frm=1&amp;source=images&amp;cd=&amp;cad=rja&amp;docid=-WpfO2lrYOCu2M&amp;tbnid=4Uk93yIP8t8NRM:&amp;ved=0CAUQjRw&amp;url=http://pulsosocial.com/en/2013/08/21/forget-fancy-taxi-apps-this-driver-went-mobile-with-twitter/&amp;ei=hPgPU8a6Jam62AXDiYCABQ&amp;bvm=bv.61965928,d.b2I&amp;psig=AFQjCNE3XbYHKBg1mZCywq5DKIKojBseJg&amp;ust=1393641977633349" TargetMode="External"/><Relationship Id="rId2" Type="http://schemas.openxmlformats.org/officeDocument/2006/relationships/hyperlink" Target="http://d2dtl5nnlpfr0r.cloudfront.net/tti.tamu.edu/documents/0-5545-1.pdf" TargetMode="External"/><Relationship Id="rId1" Type="http://schemas.openxmlformats.org/officeDocument/2006/relationships/slideLayout" Target="../slideLayouts/slideLayout25.xml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26.xml"/><Relationship Id="rId5" Type="http://schemas.openxmlformats.org/officeDocument/2006/relationships/image" Target="../media/image13.wmf"/><Relationship Id="rId4" Type="http://schemas.openxmlformats.org/officeDocument/2006/relationships/image" Target="../media/image12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304800"/>
            <a:ext cx="7772400" cy="1470025"/>
          </a:xfrm>
          <a:solidFill>
            <a:schemeClr val="bg1"/>
          </a:solidFill>
        </p:spPr>
        <p:txBody>
          <a:bodyPr/>
          <a:lstStyle/>
          <a:p>
            <a:pPr algn="ctr"/>
            <a:r>
              <a:rPr lang="en-US" b="1" dirty="0" smtClean="0"/>
              <a:t>Contracting for </a:t>
            </a:r>
            <a:br>
              <a:rPr lang="en-US" b="1" dirty="0" smtClean="0"/>
            </a:br>
            <a:r>
              <a:rPr lang="en-US" b="1" dirty="0" smtClean="0"/>
              <a:t>Transit Services</a:t>
            </a:r>
            <a:endParaRPr lang="en-US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382000" y="6324600"/>
            <a:ext cx="533400" cy="533400"/>
          </a:xfrm>
        </p:spPr>
        <p:txBody>
          <a:bodyPr/>
          <a:lstStyle/>
          <a:p>
            <a:fld id="{91489DA3-285A-4BEE-BDE4-1CC715B7F894}" type="slidenum">
              <a:rPr lang="en-US" smtClean="0"/>
              <a:pPr/>
              <a:t>1</a:t>
            </a:fld>
            <a:endParaRPr lang="en-US" dirty="0"/>
          </a:p>
        </p:txBody>
      </p:sp>
      <p:pic>
        <p:nvPicPr>
          <p:cNvPr id="6" name="Picture 5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1600" y="1981200"/>
            <a:ext cx="5562600" cy="3581400"/>
          </a:xfrm>
          <a:prstGeom prst="rect">
            <a:avLst/>
          </a:prstGeom>
        </p:spPr>
      </p:pic>
      <p:sp>
        <p:nvSpPr>
          <p:cNvPr id="7" name="Title 1"/>
          <p:cNvSpPr txBox="1">
            <a:spLocks/>
          </p:cNvSpPr>
          <p:nvPr/>
        </p:nvSpPr>
        <p:spPr>
          <a:xfrm>
            <a:off x="2438400" y="6179128"/>
            <a:ext cx="6172200" cy="609600"/>
          </a:xfrm>
          <a:prstGeom prst="rect">
            <a:avLst/>
          </a:prstGeom>
          <a:noFill/>
        </p:spPr>
        <p:txBody>
          <a:bodyPr vert="horz" anchor="b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400" kern="1200" cap="all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000" b="1" dirty="0" smtClean="0">
                <a:solidFill>
                  <a:schemeClr val="bg1"/>
                </a:solidFill>
              </a:rPr>
              <a:t>Managing operating costs workshops 2014</a:t>
            </a:r>
            <a:endParaRPr lang="en-US" sz="20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1848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Why Contract for Transit Services?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91489DA3-285A-4BEE-BDE4-1CC715B7F894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Secure specialized expertise </a:t>
            </a:r>
          </a:p>
          <a:p>
            <a:r>
              <a:rPr lang="en-US" dirty="0" smtClean="0"/>
              <a:t>Serve a niche market</a:t>
            </a:r>
          </a:p>
          <a:p>
            <a:r>
              <a:rPr lang="en-US" dirty="0" smtClean="0"/>
              <a:t>Enhance customer service</a:t>
            </a:r>
          </a:p>
          <a:p>
            <a:r>
              <a:rPr lang="en-US" dirty="0"/>
              <a:t>Start new service or expand service quickly</a:t>
            </a:r>
          </a:p>
          <a:p>
            <a:r>
              <a:rPr lang="en-US" dirty="0" smtClean="0"/>
              <a:t>Avoid upfront capital costs by contracting for service and vehicles, especially for new service</a:t>
            </a:r>
          </a:p>
          <a:p>
            <a:r>
              <a:rPr lang="en-US" dirty="0"/>
              <a:t>Reduce cost and improve operating efficiency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4089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Resources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91489DA3-285A-4BEE-BDE4-1CC715B7F894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8458200" cy="4495800"/>
          </a:xfrm>
        </p:spPr>
        <p:txBody>
          <a:bodyPr>
            <a:normAutofit/>
          </a:bodyPr>
          <a:lstStyle/>
          <a:p>
            <a:r>
              <a:rPr lang="en-US" dirty="0" smtClean="0"/>
              <a:t>Transportation Research Board (TRB)</a:t>
            </a:r>
          </a:p>
          <a:p>
            <a:pPr marL="0" indent="0">
              <a:buNone/>
              <a:tabLst>
                <a:tab pos="346075" algn="l"/>
              </a:tabLst>
            </a:pPr>
            <a:r>
              <a:rPr lang="en-US" dirty="0"/>
              <a:t>	</a:t>
            </a:r>
            <a:r>
              <a:rPr lang="en-US" i="1" dirty="0" smtClean="0"/>
              <a:t>Special Report 258: Contracting for Bus and 	Demand-Responsive Transit Services</a:t>
            </a:r>
          </a:p>
          <a:p>
            <a:r>
              <a:rPr lang="en-US" dirty="0" smtClean="0"/>
              <a:t>Transit Cooperative Research Program (TCRP)</a:t>
            </a:r>
            <a:endParaRPr lang="en-US" dirty="0"/>
          </a:p>
          <a:p>
            <a:pPr marL="285750" indent="0">
              <a:buNone/>
              <a:tabLst>
                <a:tab pos="346075" algn="l"/>
              </a:tabLst>
            </a:pPr>
            <a:r>
              <a:rPr lang="en-US" dirty="0" smtClean="0"/>
              <a:t>	</a:t>
            </a:r>
            <a:r>
              <a:rPr lang="en-US" i="1" dirty="0" smtClean="0"/>
              <a:t>Research Results Digest 46: Supplemental Analysis of National Survey on Contracting Transit Services</a:t>
            </a:r>
          </a:p>
          <a:p>
            <a:r>
              <a:rPr lang="en-US" dirty="0" smtClean="0"/>
              <a:t>National Center for Transit Research (NCTR)</a:t>
            </a:r>
            <a:endParaRPr lang="en-US" dirty="0"/>
          </a:p>
          <a:p>
            <a:pPr marL="0" indent="0">
              <a:buNone/>
              <a:tabLst>
                <a:tab pos="346075" algn="l"/>
              </a:tabLst>
            </a:pPr>
            <a:r>
              <a:rPr lang="en-US" dirty="0"/>
              <a:t>	</a:t>
            </a:r>
            <a:r>
              <a:rPr lang="en-US" i="1" dirty="0" smtClean="0"/>
              <a:t>Analysis of Contracting for Fixed Route Bus Service</a:t>
            </a:r>
            <a:endParaRPr lang="en-US" i="1" dirty="0"/>
          </a:p>
          <a:p>
            <a:pPr marL="0" indent="0">
              <a:buNone/>
              <a:tabLst>
                <a:tab pos="346075" algn="l"/>
              </a:tabLst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961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1" y="2743200"/>
            <a:ext cx="3886200" cy="1673225"/>
          </a:xfrm>
        </p:spPr>
        <p:txBody>
          <a:bodyPr/>
          <a:lstStyle/>
          <a:p>
            <a:r>
              <a:rPr lang="en-US" dirty="0" smtClean="0"/>
              <a:t>A contract for service may or may not reduce operating costs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pc="-100" dirty="0" smtClean="0"/>
              <a:t>How does a private contractor</a:t>
            </a:r>
            <a:br>
              <a:rPr lang="en-US" spc="-100" dirty="0" smtClean="0"/>
            </a:br>
            <a:r>
              <a:rPr lang="en-US" spc="-100" dirty="0" smtClean="0"/>
              <a:t>reduce costs?</a:t>
            </a:r>
            <a:endParaRPr lang="en-US" spc="-1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6399" y="2819400"/>
            <a:ext cx="3058635" cy="2571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80074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0" y="4646066"/>
            <a:ext cx="3124200" cy="22119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Reasons a Contractor </a:t>
            </a:r>
            <a:br>
              <a:rPr lang="en-US" dirty="0" smtClean="0"/>
            </a:br>
            <a:r>
              <a:rPr lang="en-US" dirty="0" smtClean="0"/>
              <a:t>Might Reduce Costs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91489DA3-285A-4BEE-BDE4-1CC715B7F894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Lower payroll costs – wages and benefits</a:t>
            </a:r>
          </a:p>
          <a:p>
            <a:r>
              <a:rPr lang="en-US" dirty="0" smtClean="0"/>
              <a:t>Work practices</a:t>
            </a:r>
          </a:p>
          <a:p>
            <a:r>
              <a:rPr lang="en-US" dirty="0" smtClean="0"/>
              <a:t>Lower administrative overhead</a:t>
            </a:r>
          </a:p>
          <a:p>
            <a:r>
              <a:rPr lang="en-US" dirty="0" smtClean="0"/>
              <a:t>Expertise</a:t>
            </a:r>
          </a:p>
          <a:p>
            <a:r>
              <a:rPr lang="en-US" dirty="0" smtClean="0"/>
              <a:t>Use of technology</a:t>
            </a:r>
          </a:p>
          <a:p>
            <a:r>
              <a:rPr lang="en-US" dirty="0" smtClean="0"/>
              <a:t>Cost-effective maintenance procedures</a:t>
            </a:r>
          </a:p>
          <a:p>
            <a:r>
              <a:rPr lang="en-US" dirty="0" smtClean="0"/>
              <a:t>Flexibility</a:t>
            </a:r>
            <a:endParaRPr lang="en-US" dirty="0"/>
          </a:p>
        </p:txBody>
      </p:sp>
      <p:sp>
        <p:nvSpPr>
          <p:cNvPr id="4" name="AutoShape 2" descr="http://www.google.com/url?sa=i&amp;source=images&amp;cd=&amp;docid=l8U2oYB01Gn0eM&amp;tbnid=2XMSLWNAvFkVRM&amp;ved=0CAUQjBw&amp;url=http%3A%2F%2Ftweakyourbiz.com%2Fmarketing%2Ffiles%2Fshutterstock_136463909.jpg&amp;ei=wfkPU5jdMOHS2wXIiIGADw&amp;psig=AFQjCNGEIMZpuhwXkjn7dkjZUUt3SLEVFQ&amp;ust=1393642305901953"/>
          <p:cNvSpPr>
            <a:spLocks noChangeAspect="1" noChangeArrowheads="1"/>
          </p:cNvSpPr>
          <p:nvPr/>
        </p:nvSpPr>
        <p:spPr bwMode="auto">
          <a:xfrm>
            <a:off x="63500" y="-136525"/>
            <a:ext cx="7753350" cy="5486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21199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Activity 1: Discussion and Examples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91489DA3-285A-4BEE-BDE4-1CC715B7F894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en-US" b="1" dirty="0" smtClean="0"/>
              <a:t>Activity 1: Roundtable Discussion</a:t>
            </a:r>
            <a:endParaRPr lang="en-US" b="1" dirty="0"/>
          </a:p>
          <a:p>
            <a:r>
              <a:rPr lang="en-US" b="1" dirty="0" smtClean="0">
                <a:solidFill>
                  <a:srgbClr val="0070C0"/>
                </a:solidFill>
              </a:rPr>
              <a:t>Can you think of additional ways a contractor might be able to </a:t>
            </a:r>
            <a:r>
              <a:rPr lang="en-US" b="1" u="sng" dirty="0" smtClean="0">
                <a:solidFill>
                  <a:srgbClr val="0070C0"/>
                </a:solidFill>
              </a:rPr>
              <a:t>reduce</a:t>
            </a:r>
            <a:r>
              <a:rPr lang="en-US" b="1" dirty="0" smtClean="0">
                <a:solidFill>
                  <a:srgbClr val="0070C0"/>
                </a:solidFill>
              </a:rPr>
              <a:t> the costs of providing transit services?</a:t>
            </a:r>
          </a:p>
          <a:p>
            <a:r>
              <a:rPr lang="en-US" dirty="0" smtClean="0"/>
              <a:t>Please write your thoughts on the worksheet provided. (Handout)</a:t>
            </a:r>
            <a:endParaRPr lang="en-US" b="1" dirty="0">
              <a:solidFill>
                <a:srgbClr val="0070C0"/>
              </a:solidFill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985"/>
          <a:stretch/>
        </p:blipFill>
        <p:spPr bwMode="auto">
          <a:xfrm>
            <a:off x="6096000" y="4267200"/>
            <a:ext cx="2837192" cy="2228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491844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www.bluemarkconsultants.co.uk/blog/wp-content/uploads/2011/04/Increasing-energy-costs.jp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499755"/>
            <a:ext cx="9143999" cy="5372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Savings Offsets – Possible </a:t>
            </a:r>
            <a:r>
              <a:rPr lang="en-US" i="1" u="sng" dirty="0" smtClean="0"/>
              <a:t>Costs</a:t>
            </a:r>
            <a:r>
              <a:rPr lang="en-US" dirty="0" smtClean="0"/>
              <a:t> to Contract for Transit Services</a:t>
            </a:r>
            <a:endParaRPr lang="en-US" i="1" u="sng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91489DA3-285A-4BEE-BDE4-1CC715B7F894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Transaction costs to procure transit services</a:t>
            </a:r>
          </a:p>
          <a:p>
            <a:r>
              <a:rPr lang="en-US" dirty="0" smtClean="0"/>
              <a:t>Agency transition costs, especially to change labor structure</a:t>
            </a:r>
          </a:p>
          <a:p>
            <a:r>
              <a:rPr lang="en-US" dirty="0" smtClean="0"/>
              <a:t>Agency contract management and oversight</a:t>
            </a:r>
          </a:p>
          <a:p>
            <a:r>
              <a:rPr lang="en-US" dirty="0" smtClean="0"/>
              <a:t>Contractor costs may increase with agency emphasis on performance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1451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Activity 2: Discussion and Examples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91489DA3-285A-4BEE-BDE4-1CC715B7F894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en-US" b="1" dirty="0" smtClean="0"/>
              <a:t>Activity 2: Roundtable Discussion</a:t>
            </a:r>
            <a:endParaRPr lang="en-US" b="1" dirty="0"/>
          </a:p>
          <a:p>
            <a:r>
              <a:rPr lang="en-US" b="1" dirty="0" smtClean="0">
                <a:solidFill>
                  <a:srgbClr val="0070C0"/>
                </a:solidFill>
              </a:rPr>
              <a:t>Can you think of additional costs to consider before contracting for transit services?</a:t>
            </a:r>
          </a:p>
          <a:p>
            <a:r>
              <a:rPr lang="en-US" dirty="0" smtClean="0"/>
              <a:t>Write </a:t>
            </a:r>
            <a:r>
              <a:rPr lang="en-US" dirty="0"/>
              <a:t>your thoughts </a:t>
            </a:r>
            <a:r>
              <a:rPr lang="en-US" dirty="0" smtClean="0"/>
              <a:t>on </a:t>
            </a:r>
            <a:r>
              <a:rPr lang="en-US" dirty="0"/>
              <a:t>the worksheet provided. (Handout)</a:t>
            </a:r>
            <a:endParaRPr lang="en-US" b="1" dirty="0">
              <a:solidFill>
                <a:srgbClr val="0070C0"/>
              </a:solidFill>
            </a:endParaRPr>
          </a:p>
          <a:p>
            <a:pPr lvl="1"/>
            <a:endParaRPr lang="en-US" b="1" dirty="0">
              <a:solidFill>
                <a:srgbClr val="0070C0"/>
              </a:solidFill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985"/>
          <a:stretch/>
        </p:blipFill>
        <p:spPr bwMode="auto">
          <a:xfrm>
            <a:off x="6096000" y="4267200"/>
            <a:ext cx="2837192" cy="2228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29802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Is Contracting Transit Service a Good Option?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91489DA3-285A-4BEE-BDE4-1CC715B7F894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 smtClean="0"/>
              <a:t>Possibly </a:t>
            </a:r>
            <a:r>
              <a:rPr lang="en-US" dirty="0" smtClean="0"/>
              <a:t>– Contracting might be cost-efficient</a:t>
            </a:r>
          </a:p>
          <a:p>
            <a:r>
              <a:rPr lang="en-US" dirty="0" smtClean="0"/>
              <a:t>Strong need for flexibility</a:t>
            </a:r>
          </a:p>
          <a:p>
            <a:r>
              <a:rPr lang="en-US" dirty="0" smtClean="0"/>
              <a:t>Level of service is easy to quantify</a:t>
            </a:r>
          </a:p>
          <a:p>
            <a:r>
              <a:rPr lang="en-US" dirty="0" smtClean="0"/>
              <a:t>Private agency can provide needed expertise</a:t>
            </a:r>
          </a:p>
          <a:p>
            <a:r>
              <a:rPr lang="en-US" dirty="0" smtClean="0"/>
              <a:t>Your agency has relatively high costs for:</a:t>
            </a:r>
          </a:p>
          <a:p>
            <a:pPr lvl="1"/>
            <a:r>
              <a:rPr lang="en-US" dirty="0" smtClean="0"/>
              <a:t>Wages</a:t>
            </a:r>
          </a:p>
          <a:p>
            <a:pPr lvl="1"/>
            <a:r>
              <a:rPr lang="en-US" dirty="0" smtClean="0"/>
              <a:t>Generous benefits</a:t>
            </a:r>
          </a:p>
          <a:p>
            <a:pPr lvl="1"/>
            <a:r>
              <a:rPr lang="en-US" dirty="0" smtClean="0"/>
              <a:t>Restrictive work rules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8524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Is Contracting Transit Service a Good Option?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91489DA3-285A-4BEE-BDE4-1CC715B7F894}" type="slidenum">
              <a:rPr lang="en-US" smtClean="0"/>
              <a:pPr/>
              <a:t>18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dirty="0" smtClean="0"/>
              <a:t>Probably Not </a:t>
            </a:r>
            <a:r>
              <a:rPr lang="en-US" dirty="0" smtClean="0"/>
              <a:t>– Contracting might increase cost</a:t>
            </a:r>
          </a:p>
          <a:p>
            <a:r>
              <a:rPr lang="en-US" dirty="0" smtClean="0"/>
              <a:t>Potential cost savings not easy to calculate</a:t>
            </a:r>
          </a:p>
          <a:p>
            <a:r>
              <a:rPr lang="en-US" dirty="0" smtClean="0"/>
              <a:t>Estimated costs savings are minimal </a:t>
            </a:r>
          </a:p>
          <a:p>
            <a:r>
              <a:rPr lang="en-US" dirty="0" smtClean="0"/>
              <a:t>Lower cost may sacrifice effectiveness</a:t>
            </a:r>
          </a:p>
          <a:p>
            <a:r>
              <a:rPr lang="en-US" dirty="0" smtClean="0"/>
              <a:t>Lack of private sector competition</a:t>
            </a:r>
          </a:p>
          <a:p>
            <a:r>
              <a:rPr lang="en-US" dirty="0" smtClean="0"/>
              <a:t>Procurement is not transparent</a:t>
            </a:r>
          </a:p>
          <a:p>
            <a:r>
              <a:rPr lang="en-US" dirty="0" smtClean="0"/>
              <a:t>Agency sacrifices public control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0717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Effects on Agency Employees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91489DA3-285A-4BEE-BDE4-1CC715B7F894}" type="slidenum">
              <a:rPr lang="en-US" smtClean="0"/>
              <a:pPr/>
              <a:t>19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Transit agencies must confer with legal counsel to determine the applicability and impact of federal protections for transit workers</a:t>
            </a:r>
            <a:endParaRPr lang="en-US" dirty="0"/>
          </a:p>
          <a:p>
            <a:r>
              <a:rPr lang="en-US" dirty="0" smtClean="0"/>
              <a:t>You must assess risk associated</a:t>
            </a:r>
            <a:r>
              <a:rPr lang="en-US" dirty="0"/>
              <a:t> </a:t>
            </a:r>
            <a:endParaRPr lang="en-US" dirty="0" smtClean="0"/>
          </a:p>
          <a:p>
            <a:pPr marL="0" indent="0">
              <a:buNone/>
              <a:tabLst>
                <a:tab pos="346075" algn="l"/>
              </a:tabLst>
            </a:pPr>
            <a:r>
              <a:rPr lang="en-US" dirty="0"/>
              <a:t> </a:t>
            </a:r>
            <a:r>
              <a:rPr lang="en-US" dirty="0" smtClean="0"/>
              <a:t>   with Section 13c of the </a:t>
            </a:r>
          </a:p>
          <a:p>
            <a:pPr marL="0" indent="0">
              <a:buNone/>
              <a:tabLst>
                <a:tab pos="346075" algn="l"/>
              </a:tabLst>
            </a:pPr>
            <a:r>
              <a:rPr lang="en-US" dirty="0"/>
              <a:t>	</a:t>
            </a:r>
            <a:r>
              <a:rPr lang="en-US" dirty="0" smtClean="0"/>
              <a:t>Federal Transit Act</a:t>
            </a:r>
          </a:p>
        </p:txBody>
      </p:sp>
      <p:pic>
        <p:nvPicPr>
          <p:cNvPr id="4103" name="Picture 7" descr="C:\Users\j-brooks\AppData\Local\Microsoft\Windows\Temporary Internet Files\Content.IE5\JZR9PE0H\MC900431529[1]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7400" y="3505200"/>
            <a:ext cx="2742914" cy="27429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56746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Learning Objectives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91489DA3-285A-4BEE-BDE4-1CC715B7F894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4800" y="1600200"/>
            <a:ext cx="8610600" cy="4525963"/>
          </a:xfrm>
        </p:spPr>
        <p:txBody>
          <a:bodyPr>
            <a:noAutofit/>
          </a:bodyPr>
          <a:lstStyle/>
          <a:p>
            <a:pPr marL="0" lvl="0" indent="0">
              <a:buNone/>
            </a:pPr>
            <a:r>
              <a:rPr lang="en-US" sz="2800" dirty="0" smtClean="0"/>
              <a:t>At the end of this lesson you will be able to:</a:t>
            </a:r>
          </a:p>
          <a:p>
            <a:pPr lvl="0">
              <a:buFont typeface="Wingdings" panose="05000000000000000000" pitchFamily="2" charset="2"/>
              <a:buChar char="ü"/>
            </a:pPr>
            <a:r>
              <a:rPr lang="en-US" sz="2800" dirty="0"/>
              <a:t>Name </a:t>
            </a:r>
            <a:r>
              <a:rPr lang="en-US" sz="2800" dirty="0" smtClean="0"/>
              <a:t>reasons why an </a:t>
            </a:r>
            <a:r>
              <a:rPr lang="en-US" sz="2800" dirty="0"/>
              <a:t>agency might contract to deliver transit services</a:t>
            </a:r>
          </a:p>
          <a:p>
            <a:pPr lvl="0">
              <a:buFont typeface="Wingdings" panose="05000000000000000000" pitchFamily="2" charset="2"/>
              <a:buChar char="ü"/>
            </a:pPr>
            <a:r>
              <a:rPr lang="en-US" sz="2800" dirty="0"/>
              <a:t>Explain </a:t>
            </a:r>
            <a:r>
              <a:rPr lang="en-US" sz="2800" dirty="0" smtClean="0"/>
              <a:t>when </a:t>
            </a:r>
            <a:r>
              <a:rPr lang="en-US" sz="2800" dirty="0"/>
              <a:t>it is feasible </a:t>
            </a:r>
            <a:r>
              <a:rPr lang="en-US" sz="2800" dirty="0" smtClean="0"/>
              <a:t>to </a:t>
            </a:r>
            <a:r>
              <a:rPr lang="en-US" sz="2800" dirty="0"/>
              <a:t>reduce operating costs</a:t>
            </a:r>
          </a:p>
          <a:p>
            <a:pPr lvl="0">
              <a:buFont typeface="Wingdings" panose="05000000000000000000" pitchFamily="2" charset="2"/>
              <a:buChar char="ü"/>
            </a:pPr>
            <a:r>
              <a:rPr lang="en-US" sz="2800" dirty="0"/>
              <a:t>Identify </a:t>
            </a:r>
            <a:r>
              <a:rPr lang="en-US" sz="2800" dirty="0" smtClean="0"/>
              <a:t>potential cost savings </a:t>
            </a:r>
            <a:r>
              <a:rPr lang="en-US" sz="2800" dirty="0"/>
              <a:t>and savings </a:t>
            </a:r>
            <a:r>
              <a:rPr lang="en-US" sz="2800" dirty="0" smtClean="0"/>
              <a:t>offsets</a:t>
            </a:r>
            <a:endParaRPr lang="en-US" sz="2800" dirty="0"/>
          </a:p>
          <a:p>
            <a:pPr lvl="0">
              <a:buFont typeface="Wingdings" panose="05000000000000000000" pitchFamily="2" charset="2"/>
              <a:buChar char="ü"/>
            </a:pPr>
            <a:r>
              <a:rPr lang="en-US" sz="2800" dirty="0"/>
              <a:t>Describe the steps for </a:t>
            </a:r>
            <a:r>
              <a:rPr lang="en-US" sz="2800" dirty="0" smtClean="0"/>
              <a:t>successful </a:t>
            </a:r>
            <a:r>
              <a:rPr lang="en-US" sz="2800" dirty="0"/>
              <a:t>procurement process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sz="2800" dirty="0"/>
              <a:t>Identify best practices for </a:t>
            </a:r>
            <a:r>
              <a:rPr lang="en-US" sz="2800" dirty="0" smtClean="0"/>
              <a:t>contract </a:t>
            </a:r>
            <a:r>
              <a:rPr lang="en-US" sz="2800" dirty="0"/>
              <a:t>management</a:t>
            </a:r>
          </a:p>
        </p:txBody>
      </p:sp>
    </p:spTree>
    <p:extLst>
      <p:ext uri="{BB962C8B-B14F-4D97-AF65-F5344CB8AC3E}">
        <p14:creationId xmlns:p14="http://schemas.microsoft.com/office/powerpoint/2010/main" val="42757615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Resources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91489DA3-285A-4BEE-BDE4-1CC715B7F894}" type="slidenum">
              <a:rPr lang="en-US" smtClean="0"/>
              <a:pPr/>
              <a:t>20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8458200" cy="4495800"/>
          </a:xfrm>
        </p:spPr>
        <p:txBody>
          <a:bodyPr>
            <a:normAutofit/>
          </a:bodyPr>
          <a:lstStyle/>
          <a:p>
            <a:r>
              <a:rPr lang="en-US" dirty="0" smtClean="0"/>
              <a:t>U.S. Department of Labor Fact Sheet on </a:t>
            </a:r>
            <a:r>
              <a:rPr lang="en-US" dirty="0"/>
              <a:t>Protections for Transit Workers. </a:t>
            </a:r>
            <a:r>
              <a:rPr lang="en-US" dirty="0">
                <a:hlinkClick r:id="rId2"/>
              </a:rPr>
              <a:t>http://</a:t>
            </a:r>
            <a:r>
              <a:rPr lang="en-US" dirty="0" smtClean="0">
                <a:hlinkClick r:id="rId2"/>
              </a:rPr>
              <a:t>www.dol.gov/olms/regs/compliance/special_warranty.htm</a:t>
            </a:r>
            <a:endParaRPr lang="en-US" dirty="0" smtClean="0"/>
          </a:p>
          <a:p>
            <a:r>
              <a:rPr lang="en-US" dirty="0" smtClean="0"/>
              <a:t>Transit </a:t>
            </a:r>
            <a:r>
              <a:rPr lang="en-US" dirty="0"/>
              <a:t>Cooperative Research Program, </a:t>
            </a:r>
            <a:endParaRPr lang="en-US" dirty="0" smtClean="0"/>
          </a:p>
          <a:p>
            <a:pPr marL="400050" indent="0">
              <a:buNone/>
            </a:pPr>
            <a:r>
              <a:rPr lang="en-US" dirty="0" smtClean="0"/>
              <a:t>Legal </a:t>
            </a:r>
            <a:r>
              <a:rPr lang="en-US" dirty="0"/>
              <a:t>Research Digest, Transit Labor </a:t>
            </a:r>
            <a:r>
              <a:rPr lang="en-US" dirty="0" smtClean="0"/>
              <a:t>Protection–A </a:t>
            </a:r>
            <a:r>
              <a:rPr lang="en-US" dirty="0"/>
              <a:t>Guide to Section 13(c) Federal Transit Act, </a:t>
            </a:r>
            <a:r>
              <a:rPr lang="en-US" dirty="0" smtClean="0"/>
              <a:t>Transportation </a:t>
            </a:r>
            <a:r>
              <a:rPr lang="en-US" dirty="0"/>
              <a:t>Research Board, </a:t>
            </a:r>
            <a:r>
              <a:rPr lang="en-US" dirty="0" smtClean="0"/>
              <a:t>Washington, D.C</a:t>
            </a:r>
            <a:r>
              <a:rPr lang="en-US" dirty="0"/>
              <a:t>., June 1995. </a:t>
            </a:r>
            <a:endParaRPr lang="en-US" dirty="0" smtClean="0"/>
          </a:p>
          <a:p>
            <a:endParaRPr lang="en-US" i="1" dirty="0"/>
          </a:p>
          <a:p>
            <a:pPr marL="0" indent="0">
              <a:buNone/>
              <a:tabLst>
                <a:tab pos="346075" algn="l"/>
              </a:tabLst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9158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Requirements in the contractor scope of services can impact cost savings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Developing a Scope of Services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8273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Develop a Clear and Specific </a:t>
            </a:r>
            <a:br>
              <a:rPr lang="en-US" dirty="0" smtClean="0"/>
            </a:br>
            <a:r>
              <a:rPr lang="en-US" dirty="0" smtClean="0"/>
              <a:t>Scope of Services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91489DA3-285A-4BEE-BDE4-1CC715B7F894}" type="slidenum">
              <a:rPr lang="en-US" smtClean="0"/>
              <a:pPr/>
              <a:t>22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8229600" cy="4572000"/>
          </a:xfrm>
        </p:spPr>
        <p:txBody>
          <a:bodyPr>
            <a:normAutofit/>
          </a:bodyPr>
          <a:lstStyle/>
          <a:p>
            <a:r>
              <a:rPr lang="en-US" dirty="0" smtClean="0"/>
              <a:t>Describe the span of service</a:t>
            </a:r>
          </a:p>
          <a:p>
            <a:r>
              <a:rPr lang="en-US" dirty="0" smtClean="0"/>
              <a:t>Specify the level of service</a:t>
            </a:r>
          </a:p>
          <a:p>
            <a:r>
              <a:rPr lang="en-US" dirty="0" smtClean="0"/>
              <a:t>Identify the resources required</a:t>
            </a:r>
          </a:p>
          <a:p>
            <a:r>
              <a:rPr lang="en-US" dirty="0" smtClean="0"/>
              <a:t>Outline minimum expectation for supervision, management, and administration</a:t>
            </a:r>
          </a:p>
          <a:p>
            <a:r>
              <a:rPr lang="en-US" dirty="0" smtClean="0"/>
              <a:t>Establish performance standards</a:t>
            </a:r>
          </a:p>
          <a:p>
            <a:r>
              <a:rPr lang="en-US" dirty="0" smtClean="0"/>
              <a:t>Define link between level of service and performance requirements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1855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Items in Scope of Services that Can Significantly Impact Cost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91489DA3-285A-4BEE-BDE4-1CC715B7F894}" type="slidenum">
              <a:rPr lang="en-US" smtClean="0"/>
              <a:pPr/>
              <a:t>23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4800" y="1600199"/>
            <a:ext cx="3962400" cy="5036127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Fuel</a:t>
            </a:r>
          </a:p>
          <a:p>
            <a:r>
              <a:rPr lang="en-US" dirty="0" smtClean="0"/>
              <a:t>Insurance</a:t>
            </a:r>
          </a:p>
          <a:p>
            <a:r>
              <a:rPr lang="en-US" dirty="0" smtClean="0"/>
              <a:t>Vehicle maintenance</a:t>
            </a:r>
          </a:p>
          <a:p>
            <a:r>
              <a:rPr lang="en-US" dirty="0" smtClean="0"/>
              <a:t>Reservations and scheduling demand response</a:t>
            </a:r>
          </a:p>
          <a:p>
            <a:r>
              <a:rPr lang="en-US" dirty="0" smtClean="0"/>
              <a:t>Routing and scheduling fixed route transit</a:t>
            </a:r>
          </a:p>
          <a:p>
            <a:r>
              <a:rPr lang="en-US" dirty="0" smtClean="0"/>
              <a:t>Dispatch</a:t>
            </a:r>
          </a:p>
          <a:p>
            <a:r>
              <a:rPr lang="en-US" dirty="0" smtClean="0"/>
              <a:t>Technology</a:t>
            </a:r>
          </a:p>
          <a:p>
            <a:r>
              <a:rPr lang="en-US" dirty="0" smtClean="0"/>
              <a:t>Vehicles</a:t>
            </a:r>
          </a:p>
          <a:p>
            <a:r>
              <a:rPr lang="en-US" dirty="0" smtClean="0"/>
              <a:t>O&amp;M facility</a:t>
            </a:r>
          </a:p>
          <a:p>
            <a:endParaRPr lang="en-US" dirty="0"/>
          </a:p>
        </p:txBody>
      </p:sp>
      <p:sp>
        <p:nvSpPr>
          <p:cNvPr id="4" name="AutoShape 4" descr="http://www.google.com/url?sa=i&amp;source=images&amp;cd=&amp;docid=S6IkFAJdSQ0l5M&amp;tbnid=zBWbWfPDZDXBuM&amp;ved=0CAUQjBw&amp;url=http%3A%2F%2Fwww.innovations1001.com%2Fimages%2Ficons%2FIcon_Preventative_Maintenance.jpg&amp;ei=m_4PU8zoB5G1rgGIjoHoBg&amp;psig=AFQjCNHL_wlzeLoKU-CCS5l-jCJV3-vIdA&amp;ust=1393643547178213"/>
          <p:cNvSpPr>
            <a:spLocks noChangeAspect="1" noChangeArrowheads="1"/>
          </p:cNvSpPr>
          <p:nvPr/>
        </p:nvSpPr>
        <p:spPr bwMode="auto">
          <a:xfrm>
            <a:off x="63500" y="-136525"/>
            <a:ext cx="5486400" cy="5486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AutoShape 7" descr="data:image/jpeg;base64,/9j/4AAQSkZJRgABAQAAAQABAAD/2wCEAAkGBxQSEhUUExQWFRUXFhYYGBUXFRQYFxYVFxYWFxgXFBgYHiogGBwlGxYUJTEhJSkrLi4uGB8zODMsNygtLisBCgoKDg0OGxAQGy8lICQsLCwtLCwsLCwsLCwsLCwsLCwsLCwsLCwsLCwsLDQsLCwsLCwsLCwsLCwsLCwsLCwsLP/AABEIAKgA+gMBIgACEQEDEQH/xAAcAAACAgMBAQAAAAAAAAAAAAAABgQFAgMHAQj/xABJEAACAQIEAwQGBgYHBgcAAAABAgMAEQQFEiEGMUETUWFxByIygZGxFEJScqHBIzNikqLRJEOCssLh8BVEU3OD8RYXNHSTs9L/xAAZAQEBAQEBAQAAAAAAAAAAAAAAAQIDBAX/xAAuEQACAgEEAAQDCAMAAAAAAAAAAQIRIQMSMUEEUWFxgZHBEyIyobHR8PEFQuH/2gAMAwEAAhEDEQA/AO40UUUAUVXYrNVU2A1W8dqivnTdEHxNa2slou6KXzmkp5AD3VicVMfrEfAU2MWMVeFh30tEueb/AMVY9j3t8zV2rzFsYmxaD6w+NaWzKMfW+dUfYjvPw/zrwhR0PxtSkMlw2bx+J91a2zleik+8VUmQfZHvJNYmc9w+FWokyWpzg9EHxrE5o55AfjVX9Ibv+AFZCVu80wUsvpsp8PdWJmk6sfiKrZ8XHGLySIg73YL8zVXPxbheUcplN+UKSSn+AVLAxMWPNv4q2QSEfW+dKD8U2kiVsNOkcjrH20gVAHbYDQSW525250zNh/E1Nwotlx69SfgazGYx9/4GqCSKxX7w7u41nIKhRjixCtyINbaW8vHr1dRYjvo1QRKorwGvagCiiigCiiigCiiigCiiigCoGcYsxptzJt/Op9LvEkt3Ve4fP/tVQK76U3gPICvROx6mtFZoa0Qr8RxPAkhiZpDIPqLHI5I710j1h4iti56D7MGKb/oOP71qiZRgk7Rn0jtIZJo1PUI7CQAe5hV3rrNmkivOfsty2ExIRQSWIj5DmdIbV+FW+AxiTIHjOpWAII6gi96j86pvRw1sM0Z5xyyJ7g5t+FqChkxMoRSx2AFyarxmSsAR15c/zqXm+8Mn3TXKfSRO6SQxoxUHQGANiVuLjyOoVG2iHQp81ReboPNlHzNV0/FGHX2poh/1F/KkAZdGD7IPmL1KiwyDkq/AVyeqzooIbX4vwo/3iL9//KtuXcQYbGOYEmDEqSQjMpsOdmFj8K5JxlEBiRYCxiQ8vFv5VI4HxaQ4yCRmKntAlrXBWT1Tc9NyKu91ZmsnZsPkGFjOpYI9X2ioZj5s1yasgbCw2HcNhWJry9bBQcdRXwcrjnFomHnE4b5CnHDSdoiOOTKrfvC9U2OgEkboeToy/vKR+deej3EmTL4NRu0YaJvvRMUPyoRot8Qns/e/I0SrWeLPs9PW/I1BxeZIvUse5QT/AJVbITcuHre6rFhtSjHxF2bauxk09SdrCrvCcQQSWs4Uno2xo3fA4GKPkPIVlWEBuoPgKzoAooooAooooAooooAooooApJzfMIzKxMiDe27qOW3fTbj8RoQnryHma4hNn08skn0OLDCJWKiSVWJcjmw0kbXrUU2ZlJR5HIZrD/xUPkwPyrz/AGtH0LnyilP+G1UvC2NxDrO2L7ILGQAYlKjZdT3uTewK0tpnWPxZaSGRYYtRCLZb6ely1yTat0yOaWR4yzE3xE4AYBlikGpSpJsyNYH7q1bAVz7h1sUmKQ4mUyh0dFuRsbahy79NRc/kkTElNbAWTSAxUWYczbmb6t65STTNqacbR0wG3WlrIZ2hnxyq0a/p1fVKSEAeNTzBG9waV8Rl82hru1wCf1jdKsjEMSJkNv6Tg4nF+WuMujfJaU+yKalwNsWYNLqXtsLILessRLMAdh9c238K5n6TcWoxwU/VUWt3h1PyWrr0b5T2UuIbY/qowQLA3JdrfhS5xHAuMzHFEuV7JCRYDfSQDz+8fhWnHoileTBuKYL7RyH90fnWJ4xjHKFj5uB8hTVi/Rhg4I3llxGJKIupiOy2UczYJSRgYMubEt2i4j6NoAU6x2nadS2leRFc3prs0tS+CHnmbJiZVk0FLIFI1ar2JN728ag9oBYi9wQR5g3H4irjiiHAjsvoIlF9WvtSTflbTfl1pj9G/D+DxkciToTMkivsx3jsNj0sSDfrVUeg5dnQY89j7BJ2NkMauW6AED8604TiiGYkQB5iOYjVja/ftUJMLBLDisFEhjWPVFoa/qll1KRc7jVYiq/0alLzMkfZgBFK/tjUW/KlBy8kWeL4xjjF2jkChtJbQTb1rfOtUHEUeWz4mOQO0crJPHoANu0FnG55alv76h4JlKWddVy3nuxrbnektg5tmUs+HbkRZhdb+OoAe+omTc3gm4njvA4kCOQyouoblSAO65U3Aqq4ryhsOVmgSN8OwHr2LlSepN/ZPfW2TKICwLQqDz226+FTcBjBgboSz4ZnsyN6xjDfWTvXvWtJp8E3eYu4Fpm3TSPIFR8966fwlhsLIoPZjtR7QY6jfvW/SqPO8rVU7aGzREavV3AB5Mtvq1T4XGMhDD1SORBPxoRyaeTsIr2l7h7iETAJJYP39G/zphoaTsKKKKFCiiigCiiigCiiigEn0oZsYMM+k2bTpX7z+qPgL1xnD5nLh4giBNKjqpJPW53roXpeEkhjCIzqJDq0gsRZQFuB09qkrB5Y880SGKQKWGssjKAg3a5I6gW99d4YRwmt0qL7P2aDLEiP6ycgP5v68lvdt8KX8uxcioY0IUAagdO5vzvemP0iRuxgZUZkBkvpUnSxCgXA6WvS1FLpYHs5LabH1H/lWkZmrwY4fNJhJEzuSFlQkWHLUL8h3E0zcZ4QdpFJ10ut+mpGDrf3F/hSji2urWVuRt6jD8qe8/8A0mGSQgkAo+wJ9tLch96uepzZuC+7QuzY2Ug+tz8BVlkb2OEPc+IgP3XVZV/utVTHLt7Lnb7D/wAql5YrLCJGVlAxkBGoEbuGiNgfvCsGtNUXXBzuElMlr/SJtgLALGQi2/dJ99crw+baMTiXI1dqJY9ja2thZvG1q6/hwF16eRLt729Y/OuExm8n9o/OrLBpH0dxKurA4jxw7/8A13rgeEW4t4U3Yj0mzSRNCYUs0ZjvffddN+Vc/jxrrsCPeBWZOyQTRPx49k/6vXQfQ/IBNMvUopt4D/OubNMXQFueojYW7qa+Ccz+hCadRqP6OMKTsdbEXue6pwakrVDtlcunN8cn2ljYDxUD+dbOG1EGKxScg85YeTxKw/iLfCljh3OGnzpnOkB4mFl5XAHXrypiz5eyxKSk2V0C3OwEkTEqCf2lYgfdq8klcUUEOcBbDoCfmanYVxLl2Lt/VTCZe8AFW2+DUj4MkuT0N2v4ajT/AMH4IlMXCbESQkD3qw/MVjCdCOclBDiJ0kCrPIATazEMN725i/UVeR8QLMnZvh9Uy3vKJQi2H1tJ2qkRW/QyHfUFO3gACD4iq2Vgfefma6YRiKu7Oh8GY+WKWaHQWwyLrcn+qLcyoPNT1A5c6kZrluhx2Yujnbf2S3QnuPQ1z3O80laXTDPIYQoFixOqy2LX52J2se6ui5FNrwsGv1gyKp8bi1F97JqsJM0fRZ4ybxsAOTDf5cqb+GOJNdo5jZhsGO1/Bqo58bJh0JdXkQexICLW+zMehHf1qgGctM+rWCo6KqKvvc3P41i/MiUk8HZQa9rm+U8S4lZI1CiWIag5AYvva1iB69jvy5E86fcHiGdbshXwPXxsdx76p0JdFYdp4H4fyoVwetAZ0UUUAUUUUAjYrEK8khU30yMp2OzA7j8RWot5/Co6qVmxQt/vLN7mVTW3XW08FlGmeh/9b16ZP9b1gDesr1bZkiZvOVglK7HQ1jbkTtf3XvS1j+OEw8jQJAzCE9nq129n1d9tuVMWdN/R5v8Alvy58r/lSG2Bd3zKOJdR1qedrXBJJJ5VJNoJJll/5jjph2/+X/KtmbcQPicKkiwN2RZWZ9V+zkimU2bwItY0lzZTOilmVQFBJs6k2HdbnTPw6zPlbxqrMWaYeqL6QCjFj5VFPd2alpuHKoaIR6xAG1u634Vxc4ZFiLkfpBiJUO/1VQW2+9femvKfpcuJM+HZAJHkiRpGLKDuxsnTYbUn4kG7MdNy7hiPtBjcjz3pqZozHBDWU+JrUYybVuOrcjl19/KtKygc6yUlopEdj9r5gfyNS5cXZQgPtMCf7NyPnWvLsOZ5I4V5uwHK9l3ux8ql5tlkWHcpqMhUAgiyg37+pq1gWT+A3CY+N2ICqkrM3coR2Jrpf/i7ASAgzKAeYdHAPnqWuT5LIweW62/o0xG99ioAN/fTGclh5FHB8JNrd+9T7RQO2l4aete3obsu4WhMss14ZIZrOihNlFreq19l2O1XeU5VBEWkhC2fa6k20/Z5kc70j5Y2MGDSRFQ4VcLIrBXTWCdd3PVeY9Xwq09GWG1YB11soE7EaTbkqEruD6pN7ittnnXmZcMcORYmIs7SBllmT1ZCFsjsB6tiL2NW0Po2wg31Tavvgge7TXnA7WScDkMVOLfun8zTZDJesNGhIx3o7g6Syi/cV/larzDYNYY4o0vpQqBfc2APM+6rTFKTv+dQpFOpfM/3TW44I0SY5SvI2+R8wa3rikvdoYmO2+gA7cqhXPdRr7xWsMmUMOHzyMf1en7oFT4s3ib61vMEUn6hRcVNqFse0lU8iD5GsiKRY5iu4Nqmx55Im7ONP7RAHxNRwFjUY+7aomWZokxkCsCY2KsPHvHhUCLirD29eRVI5+sCPwpa4OxUJzTELh5BJEYg4tyDFvWW/Wxv8azRpcHQ6KBRUAm8RQBJmIHt2J36gWqoZj3VU4XH4hcfjcPiZGkKsjxauQiOoeqOg5VYNOOorcVgM2doe6sllPdURsQvjUbNscUw8rITdUYjztWqM2LfE/pEhjMkEcZlNmRmuFUFgRt38624clMRmZFtXYxut+rdntt158vGuVYbDahrc8+Xex6k10TMgn09ppBdIoIpiPtN2ShF8i1q52aRjxQ5gWKH1e3aG+INtgZPZRReykD51lw5i+zy+QhiHV5ilja5KKDfvAB5UsYnGtIzO51OxuxPUmmLhg6sDiBb68n4xp/KuGjCUIVJ2+/5+nodtTUlqO5Oxf4bzWdI3jhiMmmUTXF/V0gXBtyBCmqEkMWbrck77bknanz0fokRdhIDIzetFtdVRj63vvVYcgiaeftRME7aRU7EIbEG9nDDYWYWru7o4qrFN3sLd4vbw6edWOTZAZ0lkMixJCmtyysbDoBbck91NcuGESARz4gAbASYaFwB8K3xtbDmFp41aRw7O+G2dBsEZEG1jvc159R6tfcS5XfV56OkVC8kPgzLsGZW0YmWRxE4LCIxoAwIsu+q9+vKljNZQ0rEDZbAL5X5mnnKMGqNtJhmvb9Qksb7G/r6hYilfI8EZp5lEUUthciSYQ2sx9kk2J8K6KTrgy4kLh9iTiL9MLN805VMw2cTj+tJ6bhT8xVzNkjwxYmQ4ZYl+juupZ45RdmT7LX/AApVgNaWVwVNxeGTYrgEAkC24ubHzHWuo+i8WwR8ZpP8I/KuV6q6t6NNsCnjLKf4rVqPJhm3hKS30n/3c3ySmnCzC3PrSVwxN+jkP2sROf4yv+GmGDEb1SFvPILc6gFvWHgCfkK1yTVpjlBZjfYbX8rkn8fwqpiideiubcReknQ7JhVUgG3auCQT10KOY8TStN6Q8eTtPp8BFF+a03obTuNqLVxGH0i49dzMjeDRR/4QDTBk3pQcsBPCCOrxki3jpY/nV3olHS2BpS9IzBY4NYJUym4HUBDTLgMwjnjWSNgyNyI+RHQ+FUPHuBaWAOu/YkuV71IsSPEc/K9JU1RqDp2IM+Ii9mANGGFm1MQp87X+VPfoYgC46SxuBh73AIFywvz3+IFIDOpG1h404+irGdhiZZPq6UQjvBN64wjtVJ37m9XU3u2kvZUjvNFYo1wD31lWjBEmy2F31vFGz206iqltPdci9qjS5HhjziUfduv921T5ntVNjMw00BhPw3hrE+soG5s5IAHM+teubZzmWF0suHxJmDKQF7Am9+5gR8qd8RnBqnjxkcX6uNE+6ij8qtsHJMiyntcR2ZUERITpOwJGwU+80xZhlyO8JeWSKRokSRDAXS6pyY2swNrWFVuLxAw+ZydqSsOIDKW+yJOT+5gKvsdLMG0anZIrOx0m7Dp2ZGzX35VqKtEbFfOMogVh2eIhF+aHtI225lVk2/Gp2S4zDQ4cxJK8kksrXUx6dN4tIsbkEerzB61T+kB0bEgJfZAWB5q77lT3W228alejfBdriZVBtaIm9rjbpvyvvyrL9C3grOHZpFxZ7K12uDe1tJIvzp/XJrTTMNEkblXVQ9mDhdJvuNth1pP4Hy8O8xdA1goAIvzuT+VNJySI7iIea6h8jWVrRi6tFcG1ZYQ5aXQCRXjYndUkLAWO2+96r8NIgLJM7wMGP6wAK4JspVmFjfzrWcnQcjKvlLIPwJrJ8CxGnt5iv2WKuvwYGuv2ifCMbKJs2GaKNQJS0Ze9ikVgTc3DqL28L2rn+QyKmOZX/rCyC6lhqZrLe3LzpjnyOy27aQJqUmNQNNwb7KOXuqrynDE46Z1EbGM3UPe177Hby61zxeEazRdcRYLscNiCRH+rtdC1/bXoa5/Ca6fJPK4IkggYH2gCQHU81a45f5VU4rhzAv8A8bCN4/pIviL2HnattJ8ETfYoKa61wBtl8f8A1T/EbUhYrgzEINUZSdOYKNYkeCnY+407ZdM2CyoGRSHWNgF2vrkYhB8SKKLQtMj8LT2wsXiCx82Yk/iTV/h8bY+1VNleWMkMaXF1RQfO2/41niZBEQHYAnYXIAJtfa/uowi9xGMGnYi5sBsOZpM9Jme9hh1w8ZAeUHURzEY579NR2+NXcfrFbFSNz7S/zpO4vw8UmJZpEmJUBFIsIrLvz58y1ZsomYHLdXryXC9B1by7hViOzXZUUe65+JoYNI6xxi7MdKgf62FMScIaeyBR8Q8lzdH0RIAbHUw3ogxfLI2zKpHlao2IylSCYTv1Q/kabM+4UhiYIpljYqDr0s8QJ+qTz99LMkbwyGOQWZT5+RU9RQh7wrxPPg2aONVYOR6j3sG7x3Gm0ccYzcNhoWBuCNZ3B2IpWOTtiZFaMC++vfTcgbMD8PhQ0rA2bmNj5jnUuim7Ksrnldjrgw6rv+mYFQCdggsSxHjV9hM6w+EUoJWxErNdnC2UtyFjsAAO6ld5atcty8T6Y0W7sQF7yfCpdFqz6ZyxrwxnvRf7oqTUXK0KwxqdiqKCPEKAalVSGqZLiqbF5dqq+rErQCjLkxNQ5MiPdTz2YrEwigOT8UcD/So9Psut9DW7+h8K5ziMDm+EHY/0gJyHZlmW37JHIfCvps4Yd1YHBirYPlrLeEMbO1+xZd93kuo8zfc074Hh44CElSS5N2cbEmx2HhXZ5MCvdSpxPmUEI0BtU1wRFEA0lt77cl/tWFRtLMuBn/Xk5dweLduw5GS34Cq/Dvh9wuKxEZufaQkX81NWmBxBhlZp5BZzfso7voIFgXttci17fZFVk2VxEsVnG5JsyOLXJNuVfO09PfqSndJ1VV17pnsnNRhGNZV+f0LbK5D2c+nGCQ6BpZtY7I3PrHVewrCJ8YR6s+Hl/tRE/wASiouVYEIuIUyRntItK2b617i9+VVgyOUD2L/dIPyqw8M988rrmK8vSjMtZbY4+T9fiN2WTzKCZ0QsHAUKy2YMpG9jbnVHwup7fEt0LW94J61t4cwzxo+oFT2sJGrzsbVu4RW5xP8Azrfhf867+Gi47k339Fxyc9aSajXl9WXNbsKBfcgC3Xl4/hepEeEvW7/Zjd1epYOLI/0CJjqFg3PUhCtfv2rRisillMSviWkhSQSGN1UkldwNa2uL99SXys9VB8wK1/QSOQt5Ej5VrevIztLdU3pT4iw/bYmIWBEf6Q3G3rMRb4IPjVsFkXkzj+0x+d60mI89/M7mkpJoJUQnwER5xp+6KruJRphAAsAw26VdlDULOMGZYWUc7XHmOlYNC9wRAHlnYsEZYHs5F9GqylreANOWX/o0hwpksFQEyofasdtN+h8a5xkeZnDThyuoDUkkZ+vGws6+duXiBTtHgIfo2rDGXEJqJVUK6ov2Ct7i1bin0ZfqMqTaW0BzJruwZiLpYWtp6jlXPOL45GRZJ1VZllkiJUWDIBqUgeVqvky2c4btEDRSObapW09kgO7X6bfOlnjHOhO6IrdosS2MlrdrJaxYDu6Ud9lTXRjwq57ZfG/yNbOIMBKcQxSIspsbgDnYX/Gt3B2FNzIeQ2HmaaawUTcHkErkal0Dxten/g7Lo8PIH2LDkeoJ2veoVTMvezCpRbOq5diNQFT6Xcgk2FMNUhlRRRQBXl6Ca5lx1xBi8BLdcQr9qSVQr+rUHlb61x1v0oDppNLOf8a4fDN2YLTT9IIQGf8AtdEHiTXLMTxpiMSjDETyRRj6sICNLfmC43A8qpXzRrFIFECHnp9tvvvzNcJak29unG/V4X/fh8zqoRSub/cceIeMZ3uJpOwU/wC74drykd0kv1fJfjSfNmDsCsYEMZ5hL6m8ZH5sffUSOIDxrdfvrpDwib3ar3P8l7L97ZiWvSqGF+fzMY4wOVbNu4H3CvKCf+/dXtwjznpjXqorRiWjjG9wfsqd/f3VGxWZW2T97/8AP86uuFuA58WRJLeKIm+/tv5A8vM1xm4dI2kyky7FNLNCCJHjV9UigO4CWIuQOe5FdA4DyQskz6CqtOdGpSLoALEA72p+yDheLDIEiQKOvex72PM1fRYQCufVGyiwWRgdKsRlK91WqrasqApHyde6o8mSDupjtXlqAVJMhHdUaTIPCnQrWJjFAIkmQeFRnyI91dCMArA4UUBxLib0fGUmSGySdQfZb+RpDxeU4zCt60UyEfXj1i/9pK+pWwI7q1Nlwq2D5SxGLnl2dp5P2XMjD4GrfJeE8RMQzoY072FifIc6+jmyde4fAVpkyYHpRtsHMYMt7NQiiwH+rmtgwp7q6E+RDurEZCO6oBCXBk9Kssuy03G1OEeSDuqfh8sA6UBpyfDaQKuRWMcQFbKAK8Ne0UBW5tjxChY899I7zbauU8RYWfF6e1mDFSSAYwFF+4jfu510Li3g6LHlDJJKhjB0mN7AE8zbqaUcR6N8ZF/6fHagPqyqfnvXj8Rp+Ik70ppejX9/od9KWmlU0I0/D2IBvZX8iPw5VDlhkT242UeRpxxWX5tAbvhUnA6xnf3W/lVc3FYjOnEQTQnxG342ritfx2l+KCl7fz6G3p6E+JV7i2MQP+4rahHeDTImZYKbYmIn9pdJ+NZPw5hn9Zdh3q4Ira/zEY41YSj8P6MvwLf4WmLM8gVbn3Dv8z0qNhcFPjH0QoW8BsqjvY9KdsB6PTNKNRZYR3+257gPqjxO9dNyXIY4ECRoFXuA5nvJ6nzr6H2m9Jo82za6E7hH0dRwWea0svO5HqKf2Qefma6Fh8GFqSkYFbKhTFVrKiigCiiigCiiigCiiigCiiigCiiigC1eWr2igPNNGkV7RQHmmvaKKAKKKKAKKKKAK8tRRQHlq1zQK4syhh3MAfnXtFAL+ZcC4Gf2sMgPeg0H+Go+R8A4TCMWiQlj1dtVvu3299FFAMsWGAreBRRQHtFFFAFFFFAFFFFAFFFFAFFFFAFFFFAFFFFAFFFFAFFFFAFFFFAFFFFAf//Z">
            <a:hlinkClick r:id="rId3"/>
          </p:cNvPr>
          <p:cNvSpPr>
            <a:spLocks noChangeAspect="1" noChangeArrowheads="1"/>
          </p:cNvSpPr>
          <p:nvPr/>
        </p:nvSpPr>
        <p:spPr bwMode="auto">
          <a:xfrm>
            <a:off x="82550" y="-960438"/>
            <a:ext cx="2981325" cy="2009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6394" name="Picture 10" descr="http://upload.wikimedia.org/wikipedia/commons/7/7d/Moderne_Leitstelle_Arbeitsplatz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7309" y="2376055"/>
            <a:ext cx="4550833" cy="3413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5524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Is Contracting </a:t>
            </a:r>
            <a:r>
              <a:rPr lang="en-US" dirty="0" smtClean="0"/>
              <a:t>Turnkey </a:t>
            </a:r>
            <a:r>
              <a:rPr lang="en-US" dirty="0"/>
              <a:t>a Good </a:t>
            </a:r>
            <a:r>
              <a:rPr lang="en-US" dirty="0" smtClean="0"/>
              <a:t>Option for Your Agency?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91489DA3-285A-4BEE-BDE4-1CC715B7F894}" type="slidenum">
              <a:rPr lang="en-US" smtClean="0"/>
              <a:pPr/>
              <a:t>24</a:t>
            </a:fld>
            <a:endParaRPr lang="en-US"/>
          </a:p>
        </p:txBody>
      </p:sp>
      <p:pic>
        <p:nvPicPr>
          <p:cNvPr id="15362" name="Picture 2" descr="http://cdn2.hubspot.net/hub/21795/file-29886875-jpg/images/turnkey-radiology-equipment-project.jpg?t=136606679500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00675" y="2362200"/>
            <a:ext cx="3743325" cy="2905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6096000" cy="4800600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E</a:t>
            </a:r>
            <a:r>
              <a:rPr lang="en-US" dirty="0" smtClean="0"/>
              <a:t>lements of a Turnkey contract</a:t>
            </a:r>
            <a:endParaRPr lang="en-US" dirty="0"/>
          </a:p>
          <a:p>
            <a:pPr lvl="1"/>
            <a:r>
              <a:rPr lang="en-US" dirty="0" smtClean="0"/>
              <a:t>Service</a:t>
            </a:r>
          </a:p>
          <a:p>
            <a:pPr lvl="1"/>
            <a:r>
              <a:rPr lang="en-US" dirty="0" smtClean="0"/>
              <a:t>Maintenance </a:t>
            </a:r>
          </a:p>
          <a:p>
            <a:pPr lvl="1"/>
            <a:r>
              <a:rPr lang="en-US" dirty="0" smtClean="0"/>
              <a:t>Vehicles</a:t>
            </a:r>
          </a:p>
          <a:p>
            <a:pPr lvl="1"/>
            <a:r>
              <a:rPr lang="en-US" dirty="0" smtClean="0"/>
              <a:t>O&amp;M Facility</a:t>
            </a:r>
          </a:p>
          <a:p>
            <a:r>
              <a:rPr lang="en-US" dirty="0" smtClean="0"/>
              <a:t>Benefits</a:t>
            </a:r>
          </a:p>
          <a:p>
            <a:pPr lvl="1"/>
            <a:r>
              <a:rPr lang="en-US" dirty="0" smtClean="0"/>
              <a:t>Contractor provides capital investment</a:t>
            </a:r>
          </a:p>
          <a:p>
            <a:r>
              <a:rPr lang="en-US" dirty="0" smtClean="0"/>
              <a:t>Risks </a:t>
            </a:r>
          </a:p>
          <a:p>
            <a:pPr lvl="1"/>
            <a:r>
              <a:rPr lang="en-US" dirty="0" smtClean="0"/>
              <a:t>Contractor owns the capital assets</a:t>
            </a:r>
          </a:p>
          <a:p>
            <a:pPr lvl="1"/>
            <a:r>
              <a:rPr lang="en-US" dirty="0" smtClean="0"/>
              <a:t>Increases operating costs to include amortized capital</a:t>
            </a:r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5191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Capital Cost of Contracting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91489DA3-285A-4BEE-BDE4-1CC715B7F894}" type="slidenum">
              <a:rPr lang="en-US" smtClean="0"/>
              <a:pPr/>
              <a:t>25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Contracting for turnkey transit services may permit some expenses to be eligible as capital expenses (80% capital cost reimbursement)</a:t>
            </a:r>
            <a:endParaRPr lang="en-US" dirty="0"/>
          </a:p>
          <a:p>
            <a:pPr lvl="1"/>
            <a:r>
              <a:rPr lang="en-US" dirty="0" smtClean="0"/>
              <a:t>Maintenance </a:t>
            </a:r>
          </a:p>
          <a:p>
            <a:pPr lvl="1"/>
            <a:r>
              <a:rPr lang="en-US" dirty="0" smtClean="0"/>
              <a:t>Vehicle cost</a:t>
            </a:r>
          </a:p>
          <a:p>
            <a:pPr lvl="1"/>
            <a:r>
              <a:rPr lang="en-US" dirty="0" smtClean="0"/>
              <a:t>Operations facility cost</a:t>
            </a:r>
          </a:p>
          <a:p>
            <a:r>
              <a:rPr lang="en-US" dirty="0" smtClean="0"/>
              <a:t>Must be a private contractor</a:t>
            </a:r>
          </a:p>
          <a:p>
            <a:r>
              <a:rPr lang="en-US" dirty="0" smtClean="0"/>
              <a:t>Review the most recent legislation</a:t>
            </a:r>
          </a:p>
          <a:p>
            <a:pPr marL="0" indent="0">
              <a:buNone/>
              <a:tabLst>
                <a:tab pos="346075" algn="l"/>
              </a:tabLst>
            </a:pPr>
            <a:r>
              <a:rPr lang="en-US" dirty="0"/>
              <a:t>	</a:t>
            </a:r>
            <a:r>
              <a:rPr lang="en-US" dirty="0" smtClean="0"/>
              <a:t>and FTA guidance </a:t>
            </a:r>
          </a:p>
        </p:txBody>
      </p:sp>
    </p:spTree>
    <p:extLst>
      <p:ext uri="{BB962C8B-B14F-4D97-AF65-F5344CB8AC3E}">
        <p14:creationId xmlns:p14="http://schemas.microsoft.com/office/powerpoint/2010/main" val="3595368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Group Activity: Discussion and Examples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91489DA3-285A-4BEE-BDE4-1CC715B7F894}" type="slidenum">
              <a:rPr lang="en-US" smtClean="0"/>
              <a:pPr/>
              <a:t>26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en-US" b="1" dirty="0" smtClean="0"/>
              <a:t>Group Activity: Discussion</a:t>
            </a:r>
          </a:p>
          <a:p>
            <a:r>
              <a:rPr lang="en-US" b="1" dirty="0" smtClean="0">
                <a:solidFill>
                  <a:srgbClr val="0070C0"/>
                </a:solidFill>
              </a:rPr>
              <a:t>Has your agency had experience applying the Capital Cost of Contracting benefit for a turnkey contract?</a:t>
            </a:r>
          </a:p>
          <a:p>
            <a:r>
              <a:rPr lang="en-US" dirty="0" smtClean="0"/>
              <a:t>Tell us about your experience</a:t>
            </a:r>
          </a:p>
          <a:p>
            <a:pPr marL="457200" lvl="1" indent="0">
              <a:buNone/>
            </a:pPr>
            <a:endParaRPr lang="en-US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55751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Resources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91489DA3-285A-4BEE-BDE4-1CC715B7F894}" type="slidenum">
              <a:rPr lang="en-US" smtClean="0"/>
              <a:pPr/>
              <a:t>27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447800"/>
            <a:ext cx="8458200" cy="4648200"/>
          </a:xfrm>
        </p:spPr>
        <p:txBody>
          <a:bodyPr>
            <a:normAutofit/>
          </a:bodyPr>
          <a:lstStyle/>
          <a:p>
            <a:r>
              <a:rPr lang="en-US" dirty="0" smtClean="0"/>
              <a:t>Federal </a:t>
            </a:r>
            <a:r>
              <a:rPr lang="en-US" dirty="0"/>
              <a:t>Transit </a:t>
            </a:r>
            <a:r>
              <a:rPr lang="en-US" dirty="0" smtClean="0"/>
              <a:t>Administration, </a:t>
            </a:r>
            <a:r>
              <a:rPr lang="en-US" dirty="0"/>
              <a:t>Circular 9030.1D Urbanized Area Formula Program: Program Guidance and Application Instructions, Last Revision May 10, 2010. </a:t>
            </a:r>
            <a:endParaRPr lang="en-US" dirty="0" smtClean="0"/>
          </a:p>
          <a:p>
            <a:endParaRPr lang="en-US" dirty="0" smtClean="0"/>
          </a:p>
          <a:p>
            <a:pPr marL="0" indent="0">
              <a:buNone/>
            </a:pPr>
            <a:endParaRPr lang="en-US" i="1" dirty="0"/>
          </a:p>
          <a:p>
            <a:pPr marL="0" indent="0">
              <a:buNone/>
              <a:tabLst>
                <a:tab pos="346075" algn="l"/>
              </a:tabLst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52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http://www.zurb.com/apps/system/images/82/original/newscans064.jpg?1337805163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2200" y="3417338"/>
            <a:ext cx="4495800" cy="33327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The method matters, affects outcome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spcBef>
                <a:spcPts val="600"/>
              </a:spcBef>
            </a:pPr>
            <a:r>
              <a:rPr lang="en-US" spc="-100" dirty="0" smtClean="0"/>
              <a:t>Choosing the right procurement process</a:t>
            </a:r>
            <a:endParaRPr lang="en-US" spc="-100" dirty="0"/>
          </a:p>
        </p:txBody>
      </p:sp>
    </p:spTree>
    <p:extLst>
      <p:ext uri="{BB962C8B-B14F-4D97-AF65-F5344CB8AC3E}">
        <p14:creationId xmlns:p14="http://schemas.microsoft.com/office/powerpoint/2010/main" val="2780074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Assess Competitive Market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91489DA3-285A-4BEE-BDE4-1CC715B7F894}" type="slidenum">
              <a:rPr lang="en-US" smtClean="0"/>
              <a:pPr/>
              <a:t>29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Research possible contractors</a:t>
            </a:r>
          </a:p>
          <a:p>
            <a:r>
              <a:rPr lang="en-US" dirty="0" smtClean="0"/>
              <a:t>Issue a request for interest</a:t>
            </a:r>
          </a:p>
          <a:p>
            <a:r>
              <a:rPr lang="en-US" dirty="0" smtClean="0"/>
              <a:t>Provide an opportunity for open discussion</a:t>
            </a:r>
          </a:p>
          <a:p>
            <a:r>
              <a:rPr lang="en-US" dirty="0" smtClean="0"/>
              <a:t>Hold a pre-proposal conference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2119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23900" y="228600"/>
            <a:ext cx="7772400" cy="1470025"/>
          </a:xfrm>
          <a:solidFill>
            <a:schemeClr val="bg1"/>
          </a:solidFill>
        </p:spPr>
        <p:txBody>
          <a:bodyPr/>
          <a:lstStyle/>
          <a:p>
            <a:r>
              <a:rPr lang="en-US" b="1" dirty="0" smtClean="0"/>
              <a:t>Contracting</a:t>
            </a:r>
            <a:br>
              <a:rPr lang="en-US" b="1" dirty="0" smtClean="0"/>
            </a:br>
            <a:r>
              <a:rPr lang="en-US" b="1" dirty="0" smtClean="0"/>
              <a:t>for Transit Services </a:t>
            </a:r>
            <a:endParaRPr lang="en-US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382000" y="6324600"/>
            <a:ext cx="533400" cy="533400"/>
          </a:xfrm>
        </p:spPr>
        <p:txBody>
          <a:bodyPr/>
          <a:lstStyle/>
          <a:p>
            <a:fld id="{91489DA3-285A-4BEE-BDE4-1CC715B7F894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1" y="2874820"/>
            <a:ext cx="2514600" cy="16733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1" name="Picture 7" descr="http://zen-tinel.com/files/2010/12/Paratransist-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0" y="2913127"/>
            <a:ext cx="3149470" cy="16350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4600" y="2913127"/>
            <a:ext cx="2483622" cy="16557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01973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Types of Procurement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91489DA3-285A-4BEE-BDE4-1CC715B7F894}" type="slidenum">
              <a:rPr lang="en-US" smtClean="0"/>
              <a:pPr/>
              <a:t>30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Invitation for bid (IFB)</a:t>
            </a:r>
          </a:p>
          <a:p>
            <a:r>
              <a:rPr lang="en-US" dirty="0" smtClean="0"/>
              <a:t>Request for proposals (RFP)</a:t>
            </a:r>
          </a:p>
          <a:p>
            <a:r>
              <a:rPr lang="en-US" dirty="0" smtClean="0"/>
              <a:t>Two-step procurement</a:t>
            </a:r>
          </a:p>
          <a:p>
            <a:r>
              <a:rPr lang="en-US" dirty="0" smtClean="0"/>
              <a:t>Best value procurement</a:t>
            </a:r>
          </a:p>
          <a:p>
            <a:r>
              <a:rPr lang="en-US" dirty="0" smtClean="0"/>
              <a:t>Non-competitive procurement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3143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Resources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91489DA3-285A-4BEE-BDE4-1CC715B7F894}" type="slidenum">
              <a:rPr lang="en-US" smtClean="0"/>
              <a:pPr/>
              <a:t>31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447800"/>
            <a:ext cx="8458200" cy="4648200"/>
          </a:xfrm>
        </p:spPr>
        <p:txBody>
          <a:bodyPr>
            <a:normAutofit/>
          </a:bodyPr>
          <a:lstStyle/>
          <a:p>
            <a:r>
              <a:rPr lang="en-US" dirty="0" smtClean="0"/>
              <a:t>Federal </a:t>
            </a:r>
            <a:r>
              <a:rPr lang="en-US" dirty="0"/>
              <a:t>Transit Administration, </a:t>
            </a:r>
            <a:r>
              <a:rPr lang="en-US" dirty="0" smtClean="0"/>
              <a:t>Best </a:t>
            </a:r>
            <a:r>
              <a:rPr lang="en-US" dirty="0"/>
              <a:t>Practices Procurement Manual, Issued November </a:t>
            </a:r>
            <a:r>
              <a:rPr lang="en-US" dirty="0" smtClean="0"/>
              <a:t>2001.</a:t>
            </a:r>
            <a:br>
              <a:rPr lang="en-US" dirty="0" smtClean="0"/>
            </a:br>
            <a:r>
              <a:rPr lang="en-US" dirty="0" smtClean="0"/>
              <a:t>Last </a:t>
            </a:r>
            <a:r>
              <a:rPr lang="en-US" dirty="0"/>
              <a:t>Revision October 2005. </a:t>
            </a:r>
            <a:endParaRPr lang="en-US" dirty="0" smtClean="0"/>
          </a:p>
          <a:p>
            <a:r>
              <a:rPr lang="en-US" dirty="0" smtClean="0"/>
              <a:t>Federal </a:t>
            </a:r>
            <a:r>
              <a:rPr lang="en-US" dirty="0"/>
              <a:t>Transit Administration, </a:t>
            </a:r>
            <a:r>
              <a:rPr lang="en-US" dirty="0" smtClean="0"/>
              <a:t>Third </a:t>
            </a:r>
            <a:r>
              <a:rPr lang="en-US" dirty="0"/>
              <a:t>Party Contracting Guidance (FTA Circular 4220.1F</a:t>
            </a:r>
            <a:r>
              <a:rPr lang="en-US" dirty="0" smtClean="0"/>
              <a:t>).</a:t>
            </a:r>
            <a:br>
              <a:rPr lang="en-US" dirty="0" smtClean="0"/>
            </a:br>
            <a:r>
              <a:rPr lang="en-US" dirty="0" smtClean="0"/>
              <a:t>Revised </a:t>
            </a:r>
            <a:r>
              <a:rPr lang="en-US" dirty="0"/>
              <a:t>April 14, 2009. </a:t>
            </a:r>
          </a:p>
          <a:p>
            <a:r>
              <a:rPr lang="en-US" dirty="0" smtClean="0"/>
              <a:t>Federal </a:t>
            </a:r>
            <a:r>
              <a:rPr lang="en-US" dirty="0"/>
              <a:t>Acquisition Regulations (FAR), FAR 37.6 Service Contracts. </a:t>
            </a:r>
            <a:r>
              <a:rPr lang="en-US" dirty="0">
                <a:hlinkClick r:id="rId2"/>
              </a:rPr>
              <a:t>https://www.acquisition.gov/FAR</a:t>
            </a:r>
            <a:r>
              <a:rPr lang="en-US" dirty="0" smtClean="0">
                <a:hlinkClick r:id="rId2"/>
              </a:rPr>
              <a:t>/</a:t>
            </a:r>
            <a:r>
              <a:rPr lang="en-US" dirty="0" smtClean="0"/>
              <a:t> </a:t>
            </a:r>
            <a:endParaRPr lang="en-US" dirty="0"/>
          </a:p>
          <a:p>
            <a:pPr marL="0" indent="0">
              <a:buNone/>
              <a:tabLst>
                <a:tab pos="346075" algn="l"/>
              </a:tabLst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1568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://ideasuploaded.com/wp-content/uploads/2013/06/learn-swap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690"/>
          <a:stretch/>
        </p:blipFill>
        <p:spPr bwMode="auto">
          <a:xfrm>
            <a:off x="533400" y="2743200"/>
            <a:ext cx="8153400" cy="3886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Learning from other’s experiences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pc="-100" dirty="0" smtClean="0"/>
              <a:t>Best Practices for contract management</a:t>
            </a:r>
            <a:endParaRPr lang="en-US" spc="-100" dirty="0"/>
          </a:p>
        </p:txBody>
      </p:sp>
    </p:spTree>
    <p:extLst>
      <p:ext uri="{BB962C8B-B14F-4D97-AF65-F5344CB8AC3E}">
        <p14:creationId xmlns:p14="http://schemas.microsoft.com/office/powerpoint/2010/main" val="2780074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Suggestions for Selecting the Contractor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91489DA3-285A-4BEE-BDE4-1CC715B7F894}" type="slidenum">
              <a:rPr lang="en-US" smtClean="0"/>
              <a:pPr/>
              <a:t>33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Consider cost and qualifications</a:t>
            </a:r>
          </a:p>
          <a:p>
            <a:r>
              <a:rPr lang="en-US" dirty="0" smtClean="0"/>
              <a:t>Clearly define selection criteria</a:t>
            </a:r>
          </a:p>
          <a:p>
            <a:r>
              <a:rPr lang="en-US" dirty="0" smtClean="0"/>
              <a:t>Use internal cost estimates as a baseline</a:t>
            </a:r>
          </a:p>
          <a:p>
            <a:r>
              <a:rPr lang="en-US" dirty="0" smtClean="0"/>
              <a:t>Contact with your peers for references</a:t>
            </a:r>
          </a:p>
          <a:p>
            <a:r>
              <a:rPr lang="en-US" dirty="0" smtClean="0"/>
              <a:t>Ask contractors to self-identify issues in previous performance</a:t>
            </a:r>
          </a:p>
          <a:p>
            <a:r>
              <a:rPr lang="en-US" dirty="0" smtClean="0"/>
              <a:t>Research if the issues were remedied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2119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Activity 3: Terms and Conditions for a Good Contract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91489DA3-285A-4BEE-BDE4-1CC715B7F894}" type="slidenum">
              <a:rPr lang="en-US" smtClean="0"/>
              <a:pPr/>
              <a:t>34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en-US" b="1" dirty="0" smtClean="0"/>
              <a:t>Activity 3: Roundtable Discussion</a:t>
            </a:r>
            <a:endParaRPr lang="en-US" dirty="0"/>
          </a:p>
          <a:p>
            <a:pPr lvl="1"/>
            <a:r>
              <a:rPr lang="en-US" dirty="0" smtClean="0"/>
              <a:t>Please </a:t>
            </a:r>
            <a:r>
              <a:rPr lang="en-US" dirty="0"/>
              <a:t>take a few minutes to review </a:t>
            </a:r>
            <a:r>
              <a:rPr lang="en-US" dirty="0" smtClean="0"/>
              <a:t>the sample list of terms and conditions for a good contract. (Handout)</a:t>
            </a:r>
            <a:endParaRPr lang="en-US" dirty="0"/>
          </a:p>
          <a:p>
            <a:pPr lvl="1"/>
            <a:r>
              <a:rPr lang="en-US" b="1" dirty="0" smtClean="0">
                <a:solidFill>
                  <a:srgbClr val="0070C0"/>
                </a:solidFill>
              </a:rPr>
              <a:t>Can you think of any other best practices to include for a good contract?</a:t>
            </a:r>
            <a:endParaRPr lang="en-US" b="1" dirty="0">
              <a:solidFill>
                <a:srgbClr val="0070C0"/>
              </a:solidFill>
            </a:endParaRPr>
          </a:p>
          <a:p>
            <a:pPr lvl="1"/>
            <a:r>
              <a:rPr lang="en-US" dirty="0" smtClean="0"/>
              <a:t>Please share.</a:t>
            </a:r>
            <a:endParaRPr lang="en-US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985"/>
          <a:stretch/>
        </p:blipFill>
        <p:spPr bwMode="auto">
          <a:xfrm>
            <a:off x="6096000" y="4267200"/>
            <a:ext cx="2837192" cy="2228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82776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399" y="2057400"/>
            <a:ext cx="6056375" cy="41482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Ensuring Quality Service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91489DA3-285A-4BEE-BDE4-1CC715B7F894}" type="slidenum">
              <a:rPr lang="en-US" smtClean="0"/>
              <a:pPr/>
              <a:t>35</a:t>
            </a:fld>
            <a:endParaRPr lang="en-US"/>
          </a:p>
        </p:txBody>
      </p:sp>
      <p:sp>
        <p:nvSpPr>
          <p:cNvPr id="6" name="Text Placeholder 5"/>
          <p:cNvSpPr>
            <a:spLocks noGrp="1"/>
          </p:cNvSpPr>
          <p:nvPr>
            <p:ph sz="quarter" idx="1"/>
          </p:nvPr>
        </p:nvSpPr>
        <p:spPr>
          <a:xfrm>
            <a:off x="609600" y="1828800"/>
            <a:ext cx="8150352" cy="4495800"/>
          </a:xfrm>
        </p:spPr>
        <p:txBody>
          <a:bodyPr>
            <a:normAutofit/>
          </a:bodyPr>
          <a:lstStyle/>
          <a:p>
            <a:r>
              <a:rPr lang="en-US" dirty="0" smtClean="0"/>
              <a:t>Maintain public control of strategic planning, service and performance standards</a:t>
            </a:r>
          </a:p>
          <a:p>
            <a:r>
              <a:rPr lang="en-US" dirty="0" smtClean="0"/>
              <a:t>Outline all duties and roles of all parties</a:t>
            </a:r>
          </a:p>
          <a:p>
            <a:r>
              <a:rPr lang="en-US" dirty="0" smtClean="0"/>
              <a:t>Establish clear mechanism to make changes</a:t>
            </a:r>
          </a:p>
          <a:p>
            <a:r>
              <a:rPr lang="en-US" dirty="0" smtClean="0"/>
              <a:t>Define all expectations for service quality</a:t>
            </a:r>
          </a:p>
          <a:p>
            <a:r>
              <a:rPr lang="en-US" dirty="0" smtClean="0"/>
              <a:t>Use performance measures and reporting practices to monitor quality</a:t>
            </a:r>
          </a:p>
          <a:p>
            <a:r>
              <a:rPr lang="en-US" dirty="0" smtClean="0"/>
              <a:t>Include penalties and rewards for performance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7545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Attributes of Good Performance Measures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91489DA3-285A-4BEE-BDE4-1CC715B7F894}" type="slidenum">
              <a:rPr lang="en-US" smtClean="0"/>
              <a:pPr/>
              <a:t>36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Relevancy</a:t>
            </a:r>
          </a:p>
          <a:p>
            <a:r>
              <a:rPr lang="en-US" dirty="0" smtClean="0"/>
              <a:t>Understandable</a:t>
            </a:r>
          </a:p>
          <a:p>
            <a:r>
              <a:rPr lang="en-US" dirty="0" smtClean="0"/>
              <a:t>Comparable</a:t>
            </a:r>
          </a:p>
          <a:p>
            <a:r>
              <a:rPr lang="en-US" dirty="0" smtClean="0"/>
              <a:t>Timely</a:t>
            </a:r>
          </a:p>
          <a:p>
            <a:r>
              <a:rPr lang="en-US" dirty="0" smtClean="0"/>
              <a:t>Reliable</a:t>
            </a:r>
            <a:endParaRPr lang="en-US" dirty="0"/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13697934"/>
              </p:ext>
            </p:extLst>
          </p:nvPr>
        </p:nvGraphicFramePr>
        <p:xfrm>
          <a:off x="457200" y="4267200"/>
          <a:ext cx="8534400" cy="2336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587612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91489DA3-285A-4BEE-BDE4-1CC715B7F894}" type="slidenum">
              <a:rPr lang="en-US" smtClean="0"/>
              <a:pPr/>
              <a:t>37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Autofit/>
          </a:bodyPr>
          <a:lstStyle/>
          <a:p>
            <a:pPr lvl="0"/>
            <a:r>
              <a:rPr lang="en-US" sz="2800" dirty="0" smtClean="0"/>
              <a:t>Why might an agency contract transit services?</a:t>
            </a:r>
            <a:endParaRPr lang="en-US" sz="2800" dirty="0"/>
          </a:p>
          <a:p>
            <a:pPr lvl="0"/>
            <a:r>
              <a:rPr lang="en-US" sz="2800" dirty="0" smtClean="0"/>
              <a:t>What are some circumstances that make it feasible </a:t>
            </a:r>
            <a:r>
              <a:rPr lang="en-US" sz="2800" dirty="0"/>
              <a:t>for a private contractor to reduce operating </a:t>
            </a:r>
            <a:r>
              <a:rPr lang="en-US" sz="2800" dirty="0" smtClean="0"/>
              <a:t>costs?</a:t>
            </a:r>
            <a:endParaRPr lang="en-US" sz="2800" dirty="0"/>
          </a:p>
          <a:p>
            <a:pPr lvl="0"/>
            <a:r>
              <a:rPr lang="en-US" sz="2800" dirty="0" smtClean="0"/>
              <a:t>What are the cost </a:t>
            </a:r>
            <a:r>
              <a:rPr lang="en-US" sz="2800" dirty="0"/>
              <a:t>savings and savings offsets </a:t>
            </a:r>
            <a:r>
              <a:rPr lang="en-US" sz="2800" dirty="0" smtClean="0"/>
              <a:t>to consider before </a:t>
            </a:r>
            <a:r>
              <a:rPr lang="en-US" sz="2800" dirty="0"/>
              <a:t>contracting for </a:t>
            </a:r>
            <a:r>
              <a:rPr lang="en-US" sz="2800" dirty="0" smtClean="0"/>
              <a:t>services?</a:t>
            </a:r>
            <a:endParaRPr lang="en-US" sz="2800" dirty="0"/>
          </a:p>
          <a:p>
            <a:pPr lvl="0"/>
            <a:r>
              <a:rPr lang="en-US" sz="2800" dirty="0" smtClean="0"/>
              <a:t>What are the steps for successful procurement?</a:t>
            </a:r>
            <a:endParaRPr lang="en-US" sz="2800" dirty="0"/>
          </a:p>
          <a:p>
            <a:r>
              <a:rPr lang="en-US" sz="2800" dirty="0" smtClean="0"/>
              <a:t>What are </a:t>
            </a:r>
            <a:r>
              <a:rPr lang="en-US" sz="2800" dirty="0"/>
              <a:t>best practices for effective contract </a:t>
            </a:r>
            <a:r>
              <a:rPr lang="en-US" sz="2800" dirty="0" smtClean="0"/>
              <a:t>management?</a:t>
            </a:r>
            <a:endParaRPr lang="en-US" sz="2800" dirty="0"/>
          </a:p>
        </p:txBody>
      </p:sp>
      <p:pic>
        <p:nvPicPr>
          <p:cNvPr id="6" name="Picture 2" descr="C:\Users\j-brooks\AppData\Local\Microsoft\Windows\Temporary Internet Files\Content.IE5\42ABX7K4\MC900140717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9000" y="4495800"/>
            <a:ext cx="1728469" cy="15554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94913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Thank you!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Evaluation Forms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9120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Types of </a:t>
            </a:r>
            <a:r>
              <a:rPr lang="en-US" dirty="0" smtClean="0"/>
              <a:t>Contractors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91489DA3-285A-4BEE-BDE4-1CC715B7F894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4187952" cy="4495800"/>
          </a:xfrm>
        </p:spPr>
        <p:txBody>
          <a:bodyPr/>
          <a:lstStyle/>
          <a:p>
            <a:r>
              <a:rPr lang="en-US" dirty="0" smtClean="0"/>
              <a:t>Another transit agency</a:t>
            </a:r>
          </a:p>
          <a:p>
            <a:r>
              <a:rPr lang="en-US" dirty="0" smtClean="0"/>
              <a:t>Municipality</a:t>
            </a:r>
          </a:p>
          <a:p>
            <a:r>
              <a:rPr lang="en-US" dirty="0" smtClean="0"/>
              <a:t>Human service transportation provider or non-profit agency</a:t>
            </a:r>
          </a:p>
          <a:p>
            <a:r>
              <a:rPr lang="en-US" dirty="0" smtClean="0"/>
              <a:t>Private for profit transportation company</a:t>
            </a:r>
          </a:p>
          <a:p>
            <a:r>
              <a:rPr lang="en-US" dirty="0" smtClean="0"/>
              <a:t>Taxi company</a:t>
            </a:r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5" name="AutoShape 2" descr="data:image/jpeg;base64,/9j/4AAQSkZJRgABAQAAAQABAAD/2wCEAAkGBxQTEhUUEhQWFBQUFRUVFhgUGRUUFRQUFRcXFhYUFhQYHCggGh8lHBQUITIhJSksLi4uFx8zODMsNygtLisBCgoKDg0OGxAQGywkHyQsLCwsLCwsLC0sLCwsLCwsLCwsLCwsLCwsLCwsLCwsLCwsLCwsLCwsLCwsLCwsLCwsLP/AABEIAOEA4QMBEQACEQEDEQH/xAAcAAABBQEBAQAAAAAAAAAAAAAAAgMEBQYHAQj/xABNEAABAwIDBAYFBgoHCAMAAAABAAIDBBEFEiEGMUFRBxMiYXGRMoGhsdEUQlJTcqIVFyMzVGKTwdLwFoKDkrPC4SQlNENzdLLxY6PD/8QAGwEBAAMBAQEBAAAAAAAAAAAAAAECAwQFBgf/xAA9EQACAQIEBAEICQMDBQAAAAAAAQIDEQQSITEFE0FRkRRhcaGx0eHwBhUiIzJSgZLBQlNyFiRiM0OCosL/2gAMAwEAAhEDEQA/AOGoAQAgBACAEAIAQAgBACAEAIAQAgBACAEAIAQAgBACAEAIAQAgBACAEAIAQAgBACAEAIAQAgBACAEAIAQAgBACAEAIAQAgBACAEAIAQAgBACAEAIAQAgBACAEAIAQAgBACAEAIAQAgBACAEAIAQAgBACAEAIAQAgBACAEAIAQAgBACAEAIAQAgBACAEAIAQAgBACAEAIAQAgBACAEAIAQAgBACAEB6GqLk2PchS4sGQpcWPerKZkMrFCAqM6JysV8ld/JUcyIyM8+TOTOhkYptE88B5hRzYk8tjrcLkPAeYUc+BPKkODBJTwH94K8ZKWxPKkeOweUcB5hXasOTIZdh7xwHmFlzYkcqQg0juXtU8yJHLYgwFTmRGRiSwqbkWZ5ZSQeID0BAPxUbnbgPNUdSK3LqDY83CZDwHmFXnQHLkOfgSXkPMJz4DlyGZMNkbvA8wp5kRkYwYCrZkRlYptK48FDqRQyMV8hfy9qjmxJyMjLQoCAEB6EJQ60KpYWAqkjzIlRyJSHeqVMxaw9FEqykWSHxAs85NgFMpziwtsKq5EpEmOJVzF0OOuFvCYGHvWjncgYcLrFgdjwmV7czIpHN+k1j3N/vAWUZ0MpXTw2WkZXKSjYgyNW6MmMkK5RiVJB61Qwi3w9clTc6YlxTBYtliwazRQgyqriFtEoyqkjV0yo7BGqSZZIk5FS5axml6ByAgBAORhVZZD7WKjZew41iq2SOsKq0Sh0OVLEj0TlSSJRLjKyaLIczISAUEk6jiuqMsiVJR6blaMmGVFXAWnct4yuUZd9G2GxVOIwxT2LCXOync8saXBh5jS5HEAqJK7S6N6/Pn2/UN2i2j6XjYGgBoAAFgBoAOQC70klZHGcx6cNnIXUhqw0NmidGHOAAMjHuDMruZBcCD3HmuarBRknHrv4N39RvSk39lnzzMNVrEiRHcrlBCkgWxqhslIuMPYuOqzogi8pY1gmXZYPbZquijM/XDVaoqRQxTcgkxRrOTLpC8ipctYy8jCDYr0k7nG1YSpIBAPQBUkXiSgFkXHWtVbkimxXUOQsPspyqOZawuOFVchYlMjWTkWSHo4blRmLWJ8dJ3KLkk2jo9bjy+Chkl7DRXCtYrcpsVw/XcpvYgzhMkEjZYnFj2ODmuG9rgbgrVWkrMjY6bhnTeQwCopczwNXRPyh3fkcNPMreNSa0evq+fnQzdOPRmW6QekiXEGCJsfUwAhxbfM57huLnWGg5DjqqNSnJOXToSko7HOJVukUbGCrlTyyECmqGSXmENLjYcBc+C4q7Udzogy/pGaBZosyVU+ipQM/UnVarYoxtrUYRMhjWMmapC+rVLk2M7jZBd36L0aRxzK2y1uUFNYouLEqGNZSZoh0hVuWJMDL6KjJLekw+6ykyyRM+QaLLUvYbFCeSnUgkR0BVHFkkmOg4qGmWJbI+YUXJLLD6a5GnFVTFjQspCAtblLFfiVNcBUkyDJ4ph+l7K1OQZlaymIK7ISuUaI4auhbGTYzUw6d6s0VuQXNUXLCQFJApQC3wGfKXA7nNt67g/uXHioXSt0NYM1VA24WEXobDlcLD1Kbk2M7UDVbrYzaPGb1DCLSkhuAuWT1N4oe6hVuWsYAuLjcr2bWPN3FBQVuKaVDJuWFOy6wkzWKFyRaqqZZotcIpAXi6zlIvGJvtn8AMr2tG47+QCxcjbLY2zNjYALWPj/os25dwnEyO0WCCFxbyK1hK6syso9UV0MIyrToVsTqehuFRk2J9Ls053cuaVRI1ULl/huzeUDipg8y2IkrFxJhgyblvk0uYZjN4vSWF1jNAzNVDmG5IkmXxmisumDJaMrI0h1gCbm1hqbnkF1wlZamEo3OgUfRBXSRh7nQxEi4Y9zy4X4OLWkA+a5nj47qLt4X/AE99hkS6mE2l2dnopjFUMyOtcEG7Xt+kx3ELenWjUV18UHEp8i1uRY9yJcgsqGn3Fc9SRrCJrsNbYBcy2NROKvsrQWpsloULXZie5dUo2RDgPMh3LnkymUu6OPRcsnqbRWg/YKpJzFjV7bZ5aQnVSVsLjjJKhyRKiW1JGQNVyyepvFDoGqr0JNPs3R9ZM1o4kDzXPN6GkdGfQmCYHHAwANGa2p4rqoYZWzS3MKlZvRE6ohGUnkpr0YqDl2Kwm7nLto81TUCOMXc91mj958ALrgg3v3OubSVjQUPR1GGjrJHOdxtoL9y6/Jqr1ukYc9LoNzbMOhe0MzPaSOFzbvXNUjOLcZbm0KkXqXsdK4X7J8lyulP8r8GaurDuTqeM2Gi7KEXlWhzTkrscmbobrrl+HUyW5j9oHCxXDU2NkjKSjRViTYosVZfRbRZJnKF7YayCWQXZHNG932WvBJ9W/wBSvWTnSlFbtP5/UrazPqOnc17Q9pDmuALSNQQdQQVthqcJx5m9zlldOxkulDZFtdSOIaevga6SEt3k2u6K3EOsB42KtVpKH3kVr186+G68OpaEuj2PmgwfyfdZFM1cbC46UuIAGpUSqKKuzKpONOLlLZGlocJc4AMBceQF/cvPniVfUphsbCqtEWMTSw5XAtI4HRbxaa0O4brog5TCWpqnZFS+hybl0yndajMNiWxsueRVl5T1DQzcD71xSTudEWrHudqi7FkYqDBpnNuInkHcQ1xB9i9aVaN9zzVB2PYsLeD2mOFt9wdFEqyezCgyxiw4cFk5s0UCS6jsFTMWykPqtVa+hW2potmcQEEzJHei1wv4BZSV1oWZ9HYfWsmjbJG4OY4XBGq9KjVjUjdHHJNOxVbWY/FSwkvcA5ws1t+0T4LnxdVZeWt2XpRbdzA9HWKslxElxF3RSZL/AErtOnflDvauejaNSN/nQ1q6xOtr1TlBACA8KpNaXA3MzMCFlUi5xsi0XZmIx+gmYLubdvMagePJebWhOH4lY7ISi9jLztt61ESzRU1lMXHQK+ZItGDexnq7Dibq8aqDpM6N0L7QOAfQykdi74LnUtJJfH6jqO4nktaNbLUy9Jep/H2rznPWpNLMdVXoHKcE6X8DEeI52sysqGB9x6JlBLZLd9shP2l59S0ZuMfT4/G5109YmcoKEFwFraLnqxbicfEaTqUXGJ2fovwhkdO59gXueQSd9huHtWmDowk3OSvbQ5MFSyQ13JG3GBQyNjlLQHMkYCRpma4hpB577+pbVacVONla+56MZtJivwQ2VmQtbk3BthYDn3Lo5cHpZGSk90zlG1WFGnlcze2/ZPdyK5pxy6HZTnmRmKKjMj3EjQKI2e5dlwcOsy9rLOdNbovGT2InyQqmUtdn0vBRsY0Na1oA4ABelGjBLY8y7GK3CIZWlr42kEWOgVZYeD6EqTXU+fdpaAUtXNCNzXaeBFx71w5XszqpzzK5XzO7Kixrcrmm7laxUt8Op85UN2JaNNhlJMwEQyyR31OR7mjyBWUsr3RGUh1eEOebvc57jvLiXE+sqystibFVBSyCRvVZhI1wyFmjg6+lrKzUWrPYo0dFbW4qY8pqYw62/I3N4F4ba/gFKc0rZnb0/wA7+shU472NJgu1hyBlTG9srBZxaAQ4j52/S/ktoYvLG0lf56mboNvQuosbicLjN5KfrCn1T9XvHk0x6mrRJuBtwv3ce5b0pSrRzWtHp3ZzVJKFTl7vqSwt0rEg5oIsdQVWUVJWewTsVUWzlOCSYw4k6ZtQ0cgNy5IYOEd7s1daTCowtjG3iaGW1IaLA9648fhFGHMh03RtRryvlkUr9nYHSda+MF1rEfNPeW7iV8nxHGVqSVOEmrnW6z6DkuA05LXCJjXsIc17AGPaRuIc2xXlU8fiabvGb8blc766mmjluAV+i4bHutRjNdUvHznnONnYxXSpTB9MwZS5/WXZYXINjfdzGnrWbzc6PXe/620N6Tik23bQzuw2wj5m9dUF0TdQxtrPd+sb7h7128mcm09F5zJYiE4qUGmn1WxuqWlNC02JkiJ13BzTz5FYfaws+6ftLwhGorR0ZjekPa0yiOKBrmAPD3OdYFxbuaACdL637glWpzGmtLExpZdzS7J7RCeIggCVrRcX9LgSB5ea6adZyVnuZOmovzGV2wpi8i4uSbm2tlNSLsTCauZ+johGTpv/AHLBaM6XqLrJW5co4qJstEr+qHNZ6Fz6GuvVPMuMVlayJhfI4Na0XJJACrKaSuyrkkfOu0WIirrp52nsOcAzva0BoPsXnze7OvDR+zdipMNJZryuFmm3sbzkkZiraWO5a2IWq1KJ9S3wLEA0+KxqJoumbbCcXYLgjUjmsWXQS1jd/irrQmxV7M4gw1ov87OG3+kQbD9y1WiTMep0inlafFVadzVWsIqSx0x1Fw1oPiP5A9SymrtiLHJLNHZKxsWuWmzNaH5hftNAFvAnX3eRXuYWrGVFR6q54VSnOOKm3tK1v5RfhbmyZBlxqEEtzguBIIGpuOC5amJhBPqbQpSnsKosUY8bw08is6OMhJfb0ZedCUXpqR8TxaNoyg5id+Wxt7Vniq0ZwyR1uWo0ZN3ZVUeKte4gjIOBdz435L5TifDala04bnU4W2J0srWtzFzbc7heQuE4ltJIpckUE4eM7DdrgCP55r2MDCvSrVdGttOl/n1GVRLRCqyIObY7/aAbj1L6vgsJK9SbuzyeKRU6WTuT4GgNAbuAAHhbRelJtttm1GMY04xjskrETGpAIyDxXnY+ayKPW6O3DJ57nGtpR+UA7ysY6m89yXstQudK1zSRbMBbeTl9gt7100Ip1FFnFipuNNtG2dghLdTc/wA3XpzjGzR5dKU73ZksVp8rdy8a59AloZuhhMspDtzTrzJVKssq85aO5d/gePkf7y5czNCZQbXRPiD5JCcouTm5cF7H2d2fLShUvY5ZtBjhq6l5bmyE2Auctm8SPG6o0krtHoYfDySs9yzwage4jq2l5A7QDSTYcbC+i5mnOVkeostOF2zpWzmyhqh2nGONhsSBdznaEtF91uJ711rDWSb6nA8RzJNQ2XX+DKdLGxLqRrZoyXxOOUk+kx1rgHxAOvd535Gja6CNVxkoy67Pz9jm8UpaVzyimd0UXNDVOJGtlzziraG0Yl/GXEalYWZZojy0PaLr2O/w710UU3oYSidb2X2SmdC19VUSB7wCGx5GlrSNA55aSXW8Ld+9daoJ9Tk5sug1imA/JC1zXOdG42u70g7U2dzvrqqTw62LRrNOzKzE8Sym3ziAAOZK5JU8u50qVzS4UxkDebiQSRYuJA1NuA32SXFcDhI/izN75bP9NzleFxFeV2rLpcsZMXBFu2PUPisP9S4S98svBe8u+HVfzL1+4zVdhQfI57ZHNzG9urBsfHOuKXHsK27Rlb0L3nTDDTjFK6F09E9p1kLhb6Ib5m5XNU41Qf4YM6adNr8TJApxbcR/Pis1xqH5WaOKBsNu9X+u6f5WVdNCnMFvR9yuuO01/Syjop9RFO58f5txbc3sLW8kXHYZs2V+IeHi1Zj7cSe3WwN993b10U/pIobU/X8Dmq8OjUVnIcGPyAWa1oHe4G3huV6n0lz7U7fr8DKjwzl6Od16PiRqjE3P9K2vHMPcuGfGMzu4Px+B3RoqKsmZXEMB6x+brmjW9rA/5lePGmv+2/H4FZYdPqT8BIpDcubJbNbtNZ6QA5nl7V0UeN2nmdN+PwOetglONs3z4mootp2PNnsLBrZwcHt08AvSpceoylaacTlngJJaO5S7Q0vYzcHdod4Oq2VnaS2ep0raxzzA6xokkDzYOOh4Agneq1YuUU0I7mj+XR/WM81y8uXZmhxFo0tc25X08l6xw2RaYY0NPjos6ibNqbSZ2DZGBrYGW+cMxPFzjfztu9S9/h1KMMOpLd7+J83xKvKWJkpbLRHRdn6gCMMcQHXNr73Wtu52uFz4qDzuS2OrA1YqChJ6+0y3TNikbaF8JIdJJazeLQL2eeWtllGLVOU3ta36s2qzUqtOmt8yb8yR8+N3rzZHswZbUoWNjpUkXVNV2sDwVchEmOzz7+9aUkkzKotDv2A4tHVQsljIIIGYDex1tWOHAhd0XdHm7aFD0k1rW04juM7nNd3ta3W/uHfqom0twk5NJGR2Wo87jM+5dfKy+4NAAzeO8eor5PjuLaSpR66v0dEethqdvtMmdIFKXUD2NJaXujBLSQbZwSLjnay8XhE0sXFtXsn7DSonNZTnmzmwbamUsfJIwBhdcG5uC0WsftHyX0uO4tLDU1OMU9be0weGS3NGeh2n+vl8mryv9T1vyL1lfJ4iZOh6mAJ66TQE+i3gFK+k9dtLIvWPJ4HP/wCjLbahfR+WyuT5Ki92S6OWVfWGRz42MsAW5SXOOpGvIW8wvO4hxueGyqKTb9hCw0eo1tl0fMozGWOc+N4Iu8AEPHDTTUe4q/DuMyxSkpKzXbsQ8PFGbOCNXpeVSK8hGy2W6OqSsgziaVsjey9oEZDXcCNL5T8RwXjY7jeJwtXLkTi9nr83LrDwZA2f6OHTVMsM142QaPc0DVx9AMvpqO14eK3xfHI0qEalPVy2Xtv6NvSVjhk3ZkDbPZempZhDBI+RzReTPkswnVrRlA1tqfELfh3EK+Jp8ypFJdLX18+pWdCMdEQ9ldmo6qqjhe5zWvD7lls3ZaXC1wRwW2Ox08PQlVirtW39JEKMZSsTtvtjIqF8LY3veJGvJz5dC0tGmUD6Sw4VxSpjIyc0lZrbz3Jq4eMLWNl0Px2pJRyqHW7gY4z8V430hf8AuIv/AI/yzpwqtBrzm/fGDG5pOmUuHiNSPK6pwXFtVOTJ6Pb0laqs7nC2V4zO14n3r6yKujlz2HfwkOatYtzEZK61sc5IjmPBTlQuzdbI7RvhGUtD2XJF7gtvvseXcvosOouFk9D5nGU5cx1LamlrcedMQTYZfRDdw/1716NOFOkvSeRVjWxE1pttboUmK05kBLtSbD23v7F4fFcTGUcqfU+o4PgHStKS11K6LBRyXgM+iUSVFg9tyq0i6RJiwhRZMkmxYGOS2hGBjJyJtHgskZzROfGTvMbnNv4lqvPbQyUU3qK/AribvJcTqS4kknvJXn1ajR106aNbh0IY1rRuaA31gXcf7xK+Q4tWVSu2tlp4HRTi1DX5+UQdv6jLSX/XjHLmq8KbqYlX6RZnpF3OeMxVzdWPc02tdriDbfa49S+klQjNWkk/SS5o3XRzWvlhlL3ufaWwzuLiBkabXPivnONUoU6sVFJadFbqyt7mMxvGpRUzt66UASyCwkeAAHEWAvay93C4Sk6EHkV7LouxGZFO6s5X17zqu3ljOdQc78HYaXH841lzfW88h0HfZzgPBq+St5djrLZv/wBV8PWS3ZXEYi0YjhgewXe5gkaOUrL5meYc31q1FvAY7LLa9n6H19jI/FE41145BfaZGYZi52JxiSGsj6ppf1rhG9g+c1x3+LfSv3HvXDxLCwq4aWd2y6p9n8diYT+0dix6sfDTzSxs6x7GFwaOJA3nnbfzsF8bhaUataNObsm7XOqTsrnz1UVbnuc9xLnPJc4neSTclfokKahFRS0WhwOVy+6OZP8AeMHf1n+G9efxiP8Asp/p7UXov7aL/pqNn0v2ZvfEuD6Nq8Knpj/JpinaxL6Hn/7NP/1//wA2LH6Qr76H+P8ALLYV3i/SdKbbqtR88X+yRYj2rgw1SMKKlbVTTv5rWsVqJ5/0Pm/E6N0U0sZ3xyPYf6riL+xfbwknFNHFNMj9WVoZakllICs851ZCXHh45KVVJ5Zb0NNZdFPEyjsyksOpbos4QQpeMqPdiOEgtkiXn0XLUrXOmnTsPRSBYOqjbIS45Aquoi2UkxvCrzEMpZYe5pcAeYW9KrFtJmVSLUW0a2GIL2ZTSVkeSoO92V20FMcoLLBxIuf1cwzEab8t7d68TibjTWc9HCOTTQmi1/nmV+f1m5Sv3PRnoih6VpAKDTf1sf8AmXocCUXi7Jf0s4ajaVzj/wAoX2XLMc51Xoefemm/7gj/AOqP4r5D6Rq1eH+P8s2pu6ObbSVB+V1P/cTf4jl9PgoLyan/AIx9iMZz1ZadHOGmprWX1jh/Kvvuu09hvrdY+DSuTjNdYfCu28tF/Pq9pam7s6RtfXYe61PXSgEZZMl5Wn5waSY/62hXzPDqOOX32Gj5r6fybSlHZhshiGHi9PQyh3pSZLyuIFwHEGTvI0HNRxCjjX99iY+a+n8EwlDaJynpCwr5LWyNAsyT8qzlZ5OZvqdmHhZfXcIxPlGFi3utH+nwOaqssjZ9E+zuSM1sws54Iiv82LjJ3ZvcO9eJx/HZ5+TU9l+Lzvt+nt9BtQhZZmWGzW3kdVWS0+gYf+Hd9YGjtg+Ni4d11zY3g88Pho1uv9S7X29z85aFZSll8DAdJOzXyOozxj8hMS5nJj97o/3ju04L6Dg2P8qo5Zfjjv510fv+Jz14ZXdbMh9HD/8AeVN9qT/Cet+ML/ZVP09qIoP7xGm6b/SpPCf3wryvoz+Gr/4//RtjP6f1/gf6HHf7PUf9Yf8Ag1U+kS++h/j/ACTg/wAL9J08WyuHc0/dufavJjFKMoLsn6r+0mfc410nRBlZe1usja+/M6td7QT/AFl9XwmrzcNF9tDlqKzMl1rV6VjOyLOM2XK2daJsL1TMXJ8L1ZTJsSWyI5kpCusWM5M0iOMesWzREuJyq2ySVEqXJLKkarRnZhq5paLEnEWDc5ba+U6j7XJeiuIuMftI4p4aN9yLjVXJdnWNyNcbDeQOQJ3aryOI4iVam2zehGMdESqUL5SbOiZWbeYJJWUnVQloeJGP7ZIaQ24IuAbb/YuzheMpYXEcyadrNaHHVg5KyOc/iyr/AP4P2jv4F9J/qHBf8vBe85+RIn4bsdi9O0tgnjja45iGymxdYC/5vkAPUuevxXhddqVWDbWmsfiWVKotiDP0b4g9znudA5ziXOJkdcucbknscSVvHj2BjFRipWWi0XvK8ibJeGbFYvT5vk80UWe2bJJ6Vr2vePvPmsa/FuGV7c2Ldtrr4kqlUjsyLX9HeJzPMkr4pHutdzpTc2AA+ZyAWtLjnD6UFCmpJLpb4kOjNu7Cg6PsUgeJIXxRvAIDmym9jvHoKKvG+H1o5Kik12a+JCo1E7oXiuw2LVOU1EkUpaCG5pNwda4FoxyHkoocX4bQuqUXG+9l8SZUast/n1EibZfG3RmJ1QwxluQt62zSy1suke62iyjxDhMZ51Td73vl699y3LrWtf58Cqh6NMRY5r2Oha5pDmubK4FpGoIORdcuPYGacZKTT30+JRYaondE3EdksYnZknqGSMuDldLcXG4/m1hR4lwujLNTg0/MviXlQryVm/nwIFJ0d4jE8SRyQse30XNkcC24INjk5EronxvA1YuE1Jp9GviVWGqp3VhzE9i8Tny9fPHLkvlzyuOXNa9uxxsPJVo8V4fRvyoNX7R+JMsPWl+Jmo2AwN9FFI2Z8eaSQOGQlwADQNSQO9eVxXFwxdSMqadkra+k6MPTdNPMax+JRt3vAFt5IAXlKlUk7pCVjmvSnUQztjfFI1zoi5psQbteWiwA3kEX5Wv3X+q4DRq0oSVRWTtY4cQ+xzfVfQWRzZzSArzD0UPRvVWXROhkUFkSmPUkjoKpIsh6NqyZoidAxUZYsqaG6zbLDW0mPxUcRFyZ3gCMDUi59Ijw3DiSF0Yeg6mvQwr1smhkTt7VwxdXE+OnvckgdbOSeLnHst8N67IYWDd3d+pe8451H109fwMhWY1USvLnzSyuO8uc5xty36DuXYqUI9EjDPJ9R6jxSsb+blnHhI+3leyxqYfCy1lGPgi0Z1ejZoI8RxPKPy0nP846/r1XC8Ngb/gXgbxdZq9xDsRxL6+X9o5W8mwX9teBF6vcBVYid00x/tH/ABU8jB/21+1E/e9w6/Evrp77/wA5Je3Pf3KOTgvyR/ah973GHVuIfpE37aT4q3Jwf9uP7UR973EHEa/9Jm/bSfxKeRg/7cf2r3EXq9xBxCu/SZv20n8Snk4T+3H9q9wvV7iXV1d+kzftpf4lKpYT+3H9q9xF6vcSamu/SZ/20v8AErcvCf24/tXuI+97vxGn1Fdv6+c/2sp/zKyhhfyR/avcRap3fixsPrT/AMyc/wBpJ/ErOOFX9MfBe4r953fiIIrPpTftJPirJYfol4L3EWqefxIVTVzsOV75WnfYvf8AFbRpUpK6ivBFJSkt36z2mdPJcte4gWvd7ra/+lMoU4/0rwQjmls/WS4aKQkF7wLcQCT7QqOql+FE8q+5aNpGAHKDqblz9Xm3eAAB3D2rJ1WzVUkI+SMUcxjlobY9ZNGqJEZWbLIlQlUZdEyMqrZdEuIKhZE+nYqs0RZwNAWbJJscoaCToACSeQGpKqouTshKSim2cfxrE3TzPnO95IZ+pGNGgd9l70KahFRWyPIlUcnme7LjYXZNlWXST5upYbADs9Y7iM3IabuayxOIdJJR3NcPRVS7ex07DcApo9Iadg/q5nebrleW51Kj1Z3qMILRGyw1kUEWdwAeb2FhmvwAHBdlGth8PG+8vnwOKtGrWnlWxAxDGSftcAOA7yuSrVlXlzKmi6I6IUo01lWrIlNUvve5uVzyq32NsncnsMr9wcSqKTk7LX1kPJHeyGXbPTua4Pu4uvYm3ZuLaLpVPEdIPwMudR7lXHsO0yXqXS5Lbo7DXvNt3gnPlCSVSLS9GvrKycZL7tq5Y/0Xwpg1gc8/rOmJ9rrLoeKw1tLv5/QyVKu+xEdOIjanAZEAA1j2tfb17/aV50neTfR99TrjB5bSevmIuJVrpWOjeWZXCxDWgXCKKvcnLbqZx+z8Hf5rdVZlXGI07AKfkVbmzK5IgzBYG7rjwRzk9xkiK/BMHf5qyqTIyROd9IcLWVTWs3CJv/k5etgW3Tbff3HDil9tW7E3YOibKybMD2TH5kPVcbJxSsMMk27l5PhUQ4HzXDzZHXkiMOoYu/zU8yRGVDXyCLv81PMkRlRRRFbyKIlRlZMuiXCs2aInwRnis2y6RYwtAVGapEhr7ISPMqVFiLlPtfiThCIm75rg23iMav8AMaetdeEgs2bt7TlxUvs5e/8ABg5WFxIBA3C53C5A/f7F6iR517q52bAqeOCBsUbg5rAO0D6RIzF9uFySvIxn/Vdz0sLL7pWL6HFcjAImgE73u19duK5HN7I2y33K+as1PaD3k6m4NuOtt3gphTVs89vaTKVvsx3FwStGrjc8VhUnKoy0UoljDijBwWXLbJbTLai2mDdMosuzDYmph/wpNHLUwsZ63Jj9qmcB7V2PilV7RRksD3kVOI7SOduFu5cFWpUrO82dEKEIFJPibncVRU0jXMQn1C0USrYy6VTYi4y56lIgbL1awEF6WIuJLlKBzjpB/wCKHfE33uH7l6+B/wCm/ScGJ/GvQWHR/LaOf7UfueqY7ZE4bdl7PNdeedRDe9WRW431iki5no3rsaKJkuErGSNEXNK4LkludESUZACqos3YU2q5KbEZhxshKC5KhRkmFxzFusrCQexGMjbHQgA5vN3uC9jDUslNX9J5WIqZ5PwKepDhl4Z7ke5dKsYnR9l8UpzEyMOyPAAc15sXOAtcOOhC8PFU6mZyeq8x6tCUMqSLypny5YYRmlkNmhvfxNljQoyqSL1aipxuPV2SnjZC05nud2nfTfvcb8gvRxUIqjbscGHnKVW/cIGOPEBeJnR6eUlMgP0gpzoZR1tOfpBM6FmLbTc329RKnOhYQ+G/zj605iGUbdT/AK3sU8wjKNmAfS9ilVCMoh0DfpFS6gyjL4G/SKrzBlIs5Y3e4+zipU23ZIZUtypFcXguDmRMvoX3fI4DjkFg0eJv3LodoOzu35tvEzSclfZesrMTxgR+hK95/WyNHi0Nb7ytqVOU942+fnoUnKMdncxmL4g6Z4c43LRlB4kXJF/Mr1qNNU42RwVJ5nqO4PiTorhpNnFpcBYXy3tqd3pFRWpqa1IhJxehtWtjnbnimMTjvifaVje4Ps1x9a43Tp7WNlOfciTZ2ECRoIcQA5hNrnQZmnUe1UlQ6xZoqndDvU/qn2rDLM0vExDcRcOA9q9d0UcXNY6zGHD5o9qo8NF9SyryQ8zaGQbmt9vxVHg4PqWWKkj3+kUn0Wnz+KeRQ7jymQ43aeQfMb7fio8hh3ZPlUuw63a2QfMZ974qPIId2T5XLsLk2xlLSAxguCLjNcXFrjVFgYJ3uw8XJq1ih+UG1rDxtquzKcrdzxtQdONt1+F9UcbhOwPqCUUEic7L/Z3bGWka5rI43Fwtndmztbxa0h1gPVxKry1e4cm9yQdu5TIZDFGSWhrR2rMaN4brxO8rCvhFVVm2aUqzp7IkN6Rph/yovv8AxXL9U0/zP1G/l0uyHB0lz/Uxff8Ain1VT/M/UPLZdke/jNn+pi+/8VP1VT/M/UPLZ9ke/jOn+pi+/wDxJ9VU/wAz9Q8tn2R5+M2f6mL7/wDEn1VT/Mx5bPsjz8Zk/wBTF9/4p9VU/wAzHls+yPD0lTfUxff+KfVdPuyPLZdkJPSPN9TF9/4qfqun3fqHlsuyG3dIc31MX3/in1XT7v1Dy2XZESs2zkkaWuijsRb53xVo8NhF3Un6iHjJNWaRR/hGTdmJ8fjvXZyIdjDmyGJZi7ebq8YqOxVyb3EKxUU2SyhxJuPxV727jZUdKLJzscOKyEgucSOVyAfLVRyopaE52Pfhp30G+bviqeT+dlub5irXQZAgBACAEAIAQAgBACAEAIAQAgBACAEAIAQAgBACAEAIAQAgBACAEAIAQAgBACAEAIAQAgBACAEAIAQAgBACAEAIAQAgBACAEAIAQAgBACAEAIAQAgBACAEAIAQAgBACAEAIAQAgBACAEAIAQAgBACAEAIAQAgBACAEAIAQAgBACAEAIAQAgBACAEAIAQAgBACAEAIAQAgBACAEAIAQAgBACAEAIAQAgBACAEAIAQAgBACAEAIAQAgBACAEAIAQAgBACAEAIAQH/2Q==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82550" y="-1028700"/>
            <a:ext cx="2143125" cy="2143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026" name="Picture 2" descr="http://blog.chron.com/eastharris/files/legacy/circulatorBUS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2286000"/>
            <a:ext cx="4286250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34181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Does Your Agency Contract for            Transit Services?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91489DA3-285A-4BEE-BDE4-1CC715B7F894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685800" y="1752600"/>
            <a:ext cx="7848600" cy="41985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20040" indent="-320040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</a:pPr>
            <a:r>
              <a:rPr lang="en-US" sz="2900" b="1" dirty="0" smtClean="0">
                <a:solidFill>
                  <a:srgbClr val="0070C0"/>
                </a:solidFill>
              </a:rPr>
              <a:t>Does your agency contract for transit services?</a:t>
            </a:r>
          </a:p>
          <a:p>
            <a:pPr marL="320040" indent="-320040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</a:pPr>
            <a:r>
              <a:rPr lang="en-US" sz="2900" b="1" dirty="0" smtClean="0">
                <a:solidFill>
                  <a:srgbClr val="0070C0"/>
                </a:solidFill>
              </a:rPr>
              <a:t>If yes, what type of organization? </a:t>
            </a:r>
          </a:p>
          <a:p>
            <a:pPr marL="777240" lvl="1" indent="-320040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</a:pPr>
            <a:r>
              <a:rPr lang="en-US" sz="2400" dirty="0" smtClean="0"/>
              <a:t>Another transit district</a:t>
            </a:r>
          </a:p>
          <a:p>
            <a:pPr marL="777240" lvl="1" indent="-320040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</a:pPr>
            <a:r>
              <a:rPr lang="en-US" sz="2400" dirty="0" smtClean="0"/>
              <a:t>Another public entity, not a transit district (city or county, for example)</a:t>
            </a:r>
          </a:p>
          <a:p>
            <a:pPr marL="777240" lvl="1" indent="-320040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</a:pPr>
            <a:r>
              <a:rPr lang="en-US" sz="2400" dirty="0" smtClean="0"/>
              <a:t>Human service transportation provider/non-profit</a:t>
            </a:r>
          </a:p>
          <a:p>
            <a:pPr marL="777240" lvl="1" indent="-320040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</a:pPr>
            <a:r>
              <a:rPr lang="en-US" sz="2400" dirty="0" smtClean="0"/>
              <a:t>Private for profit company</a:t>
            </a:r>
          </a:p>
          <a:p>
            <a:pPr marL="777240" lvl="1" indent="-320040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</a:pPr>
            <a:r>
              <a:rPr lang="en-US" sz="2400" dirty="0" smtClean="0"/>
              <a:t>Private for hire (taxi)</a:t>
            </a:r>
          </a:p>
          <a:p>
            <a:pPr marL="777240" lvl="1" indent="-320040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</a:pPr>
            <a:r>
              <a:rPr lang="en-US" sz="2400" dirty="0" smtClean="0"/>
              <a:t>Other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829135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Contracting to a Taxi Company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91489DA3-285A-4BEE-BDE4-1CC715B7F894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4187952" cy="4495800"/>
          </a:xfrm>
        </p:spPr>
        <p:txBody>
          <a:bodyPr>
            <a:normAutofit fontScale="92500" lnSpcReduction="20000"/>
          </a:bodyPr>
          <a:lstStyle/>
          <a:p>
            <a:r>
              <a:rPr lang="en-US" sz="3100" dirty="0" smtClean="0"/>
              <a:t>May require special considerations</a:t>
            </a:r>
          </a:p>
          <a:p>
            <a:pPr lvl="1"/>
            <a:r>
              <a:rPr lang="en-US" sz="2800" dirty="0" smtClean="0"/>
              <a:t>Terms and conditions</a:t>
            </a:r>
          </a:p>
          <a:p>
            <a:pPr lvl="1"/>
            <a:r>
              <a:rPr lang="en-US" sz="2800" dirty="0" smtClean="0"/>
              <a:t>Compliance</a:t>
            </a:r>
            <a:endParaRPr lang="en-US" sz="2800" dirty="0"/>
          </a:p>
          <a:p>
            <a:pPr lvl="1"/>
            <a:r>
              <a:rPr lang="en-US" sz="2800" dirty="0" smtClean="0"/>
              <a:t>Oversight</a:t>
            </a:r>
          </a:p>
          <a:p>
            <a:pPr lvl="1"/>
            <a:endParaRPr lang="en-US" sz="2400" dirty="0"/>
          </a:p>
          <a:p>
            <a:pPr lvl="1">
              <a:buNone/>
            </a:pPr>
            <a:r>
              <a:rPr lang="en-US" sz="2400" dirty="0" smtClean="0"/>
              <a:t>To learn more, visit </a:t>
            </a:r>
          </a:p>
          <a:p>
            <a:pPr marL="365760" lvl="1" indent="0">
              <a:buNone/>
            </a:pPr>
            <a:r>
              <a:rPr lang="en-US" sz="2400" dirty="0" smtClean="0"/>
              <a:t>“</a:t>
            </a:r>
            <a:r>
              <a:rPr lang="en-US" sz="2400" i="1" dirty="0" smtClean="0"/>
              <a:t>The Role of Private-for-Hire Vehicles in Transit in Texas” </a:t>
            </a:r>
            <a:r>
              <a:rPr lang="en-US" sz="2400" dirty="0" smtClean="0"/>
              <a:t>at: </a:t>
            </a:r>
            <a:r>
              <a:rPr lang="en-US" sz="2400" dirty="0">
                <a:hlinkClick r:id="rId2"/>
              </a:rPr>
              <a:t>http://</a:t>
            </a:r>
            <a:r>
              <a:rPr lang="en-US" sz="2400" dirty="0" smtClean="0">
                <a:hlinkClick r:id="rId2"/>
              </a:rPr>
              <a:t>d2dtl5nnlpfr0r.cloudfront.net/tti.tamu.edu/documents/0-5545-1.pdf</a:t>
            </a:r>
            <a:endParaRPr lang="en-US" sz="2400" dirty="0" smtClean="0"/>
          </a:p>
          <a:p>
            <a:pPr lvl="1"/>
            <a:endParaRPr lang="en-US" sz="2400" dirty="0" smtClean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5" name="AutoShape 2" descr="data:image/jpeg;base64,/9j/4AAQSkZJRgABAQAAAQABAAD/2wCEAAkGBxQTEhUUEhQWFBQUFRUVFhgUGRUUFRQUFRcXFhYUFhQYHCggGh8lHBQUITIhJSksLi4uFx8zODMsNygtLisBCgoKDg0OGxAQGywkHyQsLCwsLCwsLC0sLCwsLCwsLCwsLCwsLCwsLCwsLCwsLCwsLCwsLCwsLCwsLCwsLCwsLP/AABEIAOEA4QMBEQACEQEDEQH/xAAcAAABBQEBAQAAAAAAAAAAAAAAAgMEBQYHAQj/xABNEAABAwIDBAYFBgoHCAMAAAABAAIDBBEFEiEGMUFRBxMiYXGRMoGhsdEUQlJTcqIVFyMzVGKTwdLwFoKDkrPC4SQlNENzdLLxY6PD/8QAGwEBAAMBAQEBAAAAAAAAAAAAAAECAwQFBgf/xAA9EQACAQIEBAEICQMDBQAAAAAAAQIDEQQSITEFE0FRkRRhcaGx0eHwBhUiIzJSgZLBQlNyFiRiM0OCosL/2gAMAwEAAhEDEQA/AOGoAQAgBACAEAIAQAgBACAEAIAQAgBACAEAIAQAgBACAEAIAQAgBACAEAIAQAgBACAEAIAQAgBACAEAIAQAgBACAEAIAQAgBACAEAIAQAgBACAEAIAQAgBACAEAIAQAgBACAEAIAQAgBACAEAIAQAgBACAEAIAQAgBACAEAIAQAgBACAEAIAQAgBACAEAIAQAgBACAEAIAQAgBACAEAIAQAgBACAEB6GqLk2PchS4sGQpcWPerKZkMrFCAqM6JysV8ld/JUcyIyM8+TOTOhkYptE88B5hRzYk8tjrcLkPAeYUc+BPKkODBJTwH94K8ZKWxPKkeOweUcB5hXasOTIZdh7xwHmFlzYkcqQg0juXtU8yJHLYgwFTmRGRiSwqbkWZ5ZSQeID0BAPxUbnbgPNUdSK3LqDY83CZDwHmFXnQHLkOfgSXkPMJz4DlyGZMNkbvA8wp5kRkYwYCrZkRlYptK48FDqRQyMV8hfy9qjmxJyMjLQoCAEB6EJQ60KpYWAqkjzIlRyJSHeqVMxaw9FEqykWSHxAs85NgFMpziwtsKq5EpEmOJVzF0OOuFvCYGHvWjncgYcLrFgdjwmV7czIpHN+k1j3N/vAWUZ0MpXTw2WkZXKSjYgyNW6MmMkK5RiVJB61Qwi3w9clTc6YlxTBYtliwazRQgyqriFtEoyqkjV0yo7BGqSZZIk5FS5axml6ByAgBAORhVZZD7WKjZew41iq2SOsKq0Sh0OVLEj0TlSSJRLjKyaLIczISAUEk6jiuqMsiVJR6blaMmGVFXAWnct4yuUZd9G2GxVOIwxT2LCXOync8saXBh5jS5HEAqJK7S6N6/Pn2/UN2i2j6XjYGgBoAAFgBoAOQC70klZHGcx6cNnIXUhqw0NmidGHOAAMjHuDMruZBcCD3HmuarBRknHrv4N39RvSk39lnzzMNVrEiRHcrlBCkgWxqhslIuMPYuOqzogi8pY1gmXZYPbZquijM/XDVaoqRQxTcgkxRrOTLpC8ipctYy8jCDYr0k7nG1YSpIBAPQBUkXiSgFkXHWtVbkimxXUOQsPspyqOZawuOFVchYlMjWTkWSHo4blRmLWJ8dJ3KLkk2jo9bjy+Chkl7DRXCtYrcpsVw/XcpvYgzhMkEjZYnFj2ODmuG9rgbgrVWkrMjY6bhnTeQwCopczwNXRPyh3fkcNPMreNSa0evq+fnQzdOPRmW6QekiXEGCJsfUwAhxbfM57huLnWGg5DjqqNSnJOXToSko7HOJVukUbGCrlTyyECmqGSXmENLjYcBc+C4q7Udzogy/pGaBZosyVU+ipQM/UnVarYoxtrUYRMhjWMmapC+rVLk2M7jZBd36L0aRxzK2y1uUFNYouLEqGNZSZoh0hVuWJMDL6KjJLekw+6ykyyRM+QaLLUvYbFCeSnUgkR0BVHFkkmOg4qGmWJbI+YUXJLLD6a5GnFVTFjQspCAtblLFfiVNcBUkyDJ4ph+l7K1OQZlaymIK7ISuUaI4auhbGTYzUw6d6s0VuQXNUXLCQFJApQC3wGfKXA7nNt67g/uXHioXSt0NYM1VA24WEXobDlcLD1Kbk2M7UDVbrYzaPGb1DCLSkhuAuWT1N4oe6hVuWsYAuLjcr2bWPN3FBQVuKaVDJuWFOy6wkzWKFyRaqqZZotcIpAXi6zlIvGJvtn8AMr2tG47+QCxcjbLY2zNjYALWPj/os25dwnEyO0WCCFxbyK1hK6syso9UV0MIyrToVsTqehuFRk2J9Ls053cuaVRI1ULl/huzeUDipg8y2IkrFxJhgyblvk0uYZjN4vSWF1jNAzNVDmG5IkmXxmisumDJaMrI0h1gCbm1hqbnkF1wlZamEo3OgUfRBXSRh7nQxEi4Y9zy4X4OLWkA+a5nj47qLt4X/AE99hkS6mE2l2dnopjFUMyOtcEG7Xt+kx3ELenWjUV18UHEp8i1uRY9yJcgsqGn3Fc9SRrCJrsNbYBcy2NROKvsrQWpsloULXZie5dUo2RDgPMh3LnkymUu6OPRcsnqbRWg/YKpJzFjV7bZ5aQnVSVsLjjJKhyRKiW1JGQNVyyepvFDoGqr0JNPs3R9ZM1o4kDzXPN6GkdGfQmCYHHAwANGa2p4rqoYZWzS3MKlZvRE6ohGUnkpr0YqDl2Kwm7nLto81TUCOMXc91mj958ALrgg3v3OubSVjQUPR1GGjrJHOdxtoL9y6/Jqr1ukYc9LoNzbMOhe0MzPaSOFzbvXNUjOLcZbm0KkXqXsdK4X7J8lyulP8r8GaurDuTqeM2Gi7KEXlWhzTkrscmbobrrl+HUyW5j9oHCxXDU2NkjKSjRViTYosVZfRbRZJnKF7YayCWQXZHNG932WvBJ9W/wBSvWTnSlFbtP5/UrazPqOnc17Q9pDmuALSNQQdQQVthqcJx5m9zlldOxkulDZFtdSOIaevga6SEt3k2u6K3EOsB42KtVpKH3kVr186+G68OpaEuj2PmgwfyfdZFM1cbC46UuIAGpUSqKKuzKpONOLlLZGlocJc4AMBceQF/cvPniVfUphsbCqtEWMTSw5XAtI4HRbxaa0O4brog5TCWpqnZFS+hybl0yndajMNiWxsueRVl5T1DQzcD71xSTudEWrHudqi7FkYqDBpnNuInkHcQ1xB9i9aVaN9zzVB2PYsLeD2mOFt9wdFEqyezCgyxiw4cFk5s0UCS6jsFTMWykPqtVa+hW2potmcQEEzJHei1wv4BZSV1oWZ9HYfWsmjbJG4OY4XBGq9KjVjUjdHHJNOxVbWY/FSwkvcA5ws1t+0T4LnxdVZeWt2XpRbdzA9HWKslxElxF3RSZL/AErtOnflDvauejaNSN/nQ1q6xOtr1TlBACA8KpNaXA3MzMCFlUi5xsi0XZmIx+gmYLubdvMagePJebWhOH4lY7ISi9jLztt61ESzRU1lMXHQK+ZItGDexnq7Dibq8aqDpM6N0L7QOAfQykdi74LnUtJJfH6jqO4nktaNbLUy9Jep/H2rznPWpNLMdVXoHKcE6X8DEeI52sysqGB9x6JlBLZLd9shP2l59S0ZuMfT4/G5109YmcoKEFwFraLnqxbicfEaTqUXGJ2fovwhkdO59gXueQSd9huHtWmDowk3OSvbQ5MFSyQ13JG3GBQyNjlLQHMkYCRpma4hpB577+pbVacVONla+56MZtJivwQ2VmQtbk3BthYDn3Lo5cHpZGSk90zlG1WFGnlcze2/ZPdyK5pxy6HZTnmRmKKjMj3EjQKI2e5dlwcOsy9rLOdNbovGT2InyQqmUtdn0vBRsY0Na1oA4ABelGjBLY8y7GK3CIZWlr42kEWOgVZYeD6EqTXU+fdpaAUtXNCNzXaeBFx71w5XszqpzzK5XzO7Kixrcrmm7laxUt8Op85UN2JaNNhlJMwEQyyR31OR7mjyBWUsr3RGUh1eEOebvc57jvLiXE+sqystibFVBSyCRvVZhI1wyFmjg6+lrKzUWrPYo0dFbW4qY8pqYw62/I3N4F4ba/gFKc0rZnb0/wA7+shU472NJgu1hyBlTG9srBZxaAQ4j52/S/ktoYvLG0lf56mboNvQuosbicLjN5KfrCn1T9XvHk0x6mrRJuBtwv3ce5b0pSrRzWtHp3ZzVJKFTl7vqSwt0rEg5oIsdQVWUVJWewTsVUWzlOCSYw4k6ZtQ0cgNy5IYOEd7s1daTCowtjG3iaGW1IaLA9648fhFGHMh03RtRryvlkUr9nYHSda+MF1rEfNPeW7iV8nxHGVqSVOEmrnW6z6DkuA05LXCJjXsIc17AGPaRuIc2xXlU8fiabvGb8blc766mmjluAV+i4bHutRjNdUvHznnONnYxXSpTB9MwZS5/WXZYXINjfdzGnrWbzc6PXe/620N6Tik23bQzuw2wj5m9dUF0TdQxtrPd+sb7h7128mcm09F5zJYiE4qUGmn1WxuqWlNC02JkiJ13BzTz5FYfaws+6ftLwhGorR0ZjekPa0yiOKBrmAPD3OdYFxbuaACdL637glWpzGmtLExpZdzS7J7RCeIggCVrRcX9LgSB5ea6adZyVnuZOmovzGV2wpi8i4uSbm2tlNSLsTCauZ+johGTpv/AHLBaM6XqLrJW5co4qJstEr+qHNZ6Fz6GuvVPMuMVlayJhfI4Na0XJJACrKaSuyrkkfOu0WIirrp52nsOcAzva0BoPsXnze7OvDR+zdipMNJZryuFmm3sbzkkZiraWO5a2IWq1KJ9S3wLEA0+KxqJoumbbCcXYLgjUjmsWXQS1jd/irrQmxV7M4gw1ov87OG3+kQbD9y1WiTMep0inlafFVadzVWsIqSx0x1Fw1oPiP5A9SymrtiLHJLNHZKxsWuWmzNaH5hftNAFvAnX3eRXuYWrGVFR6q54VSnOOKm3tK1v5RfhbmyZBlxqEEtzguBIIGpuOC5amJhBPqbQpSnsKosUY8bw08is6OMhJfb0ZedCUXpqR8TxaNoyg5id+Wxt7Vniq0ZwyR1uWo0ZN3ZVUeKte4gjIOBdz435L5TifDala04bnU4W2J0srWtzFzbc7heQuE4ltJIpckUE4eM7DdrgCP55r2MDCvSrVdGttOl/n1GVRLRCqyIObY7/aAbj1L6vgsJK9SbuzyeKRU6WTuT4GgNAbuAAHhbRelJtttm1GMY04xjskrETGpAIyDxXnY+ayKPW6O3DJ57nGtpR+UA7ysY6m89yXstQudK1zSRbMBbeTl9gt7100Ip1FFnFipuNNtG2dghLdTc/wA3XpzjGzR5dKU73ZksVp8rdy8a59AloZuhhMspDtzTrzJVKssq85aO5d/gePkf7y5czNCZQbXRPiD5JCcouTm5cF7H2d2fLShUvY5ZtBjhq6l5bmyE2Auctm8SPG6o0krtHoYfDySs9yzwage4jq2l5A7QDSTYcbC+i5mnOVkeostOF2zpWzmyhqh2nGONhsSBdznaEtF91uJ711rDWSb6nA8RzJNQ2XX+DKdLGxLqRrZoyXxOOUk+kx1rgHxAOvd535Gja6CNVxkoy67Pz9jm8UpaVzyimd0UXNDVOJGtlzziraG0Yl/GXEalYWZZojy0PaLr2O/w710UU3oYSidb2X2SmdC19VUSB7wCGx5GlrSNA55aSXW8Ld+9daoJ9Tk5sug1imA/JC1zXOdG42u70g7U2dzvrqqTw62LRrNOzKzE8Sym3ziAAOZK5JU8u50qVzS4UxkDebiQSRYuJA1NuA32SXFcDhI/izN75bP9NzleFxFeV2rLpcsZMXBFu2PUPisP9S4S98svBe8u+HVfzL1+4zVdhQfI57ZHNzG9urBsfHOuKXHsK27Rlb0L3nTDDTjFK6F09E9p1kLhb6Ib5m5XNU41Qf4YM6adNr8TJApxbcR/Pis1xqH5WaOKBsNu9X+u6f5WVdNCnMFvR9yuuO01/Syjop9RFO58f5txbc3sLW8kXHYZs2V+IeHi1Zj7cSe3WwN993b10U/pIobU/X8Dmq8OjUVnIcGPyAWa1oHe4G3huV6n0lz7U7fr8DKjwzl6Od16PiRqjE3P9K2vHMPcuGfGMzu4Px+B3RoqKsmZXEMB6x+brmjW9rA/5lePGmv+2/H4FZYdPqT8BIpDcubJbNbtNZ6QA5nl7V0UeN2nmdN+PwOetglONs3z4mootp2PNnsLBrZwcHt08AvSpceoylaacTlngJJaO5S7Q0vYzcHdod4Oq2VnaS2ep0raxzzA6xokkDzYOOh4Agneq1YuUU0I7mj+XR/WM81y8uXZmhxFo0tc25X08l6xw2RaYY0NPjos6ibNqbSZ2DZGBrYGW+cMxPFzjfztu9S9/h1KMMOpLd7+J83xKvKWJkpbLRHRdn6gCMMcQHXNr73Wtu52uFz4qDzuS2OrA1YqChJ6+0y3TNikbaF8JIdJJazeLQL2eeWtllGLVOU3ta36s2qzUqtOmt8yb8yR8+N3rzZHswZbUoWNjpUkXVNV2sDwVchEmOzz7+9aUkkzKotDv2A4tHVQsljIIIGYDex1tWOHAhd0XdHm7aFD0k1rW04juM7nNd3ta3W/uHfqom0twk5NJGR2Wo87jM+5dfKy+4NAAzeO8eor5PjuLaSpR66v0dEethqdvtMmdIFKXUD2NJaXujBLSQbZwSLjnay8XhE0sXFtXsn7DSonNZTnmzmwbamUsfJIwBhdcG5uC0WsftHyX0uO4tLDU1OMU9be0weGS3NGeh2n+vl8mryv9T1vyL1lfJ4iZOh6mAJ66TQE+i3gFK+k9dtLIvWPJ4HP/wCjLbahfR+WyuT5Ki92S6OWVfWGRz42MsAW5SXOOpGvIW8wvO4hxueGyqKTb9hCw0eo1tl0fMozGWOc+N4Iu8AEPHDTTUe4q/DuMyxSkpKzXbsQ8PFGbOCNXpeVSK8hGy2W6OqSsgziaVsjey9oEZDXcCNL5T8RwXjY7jeJwtXLkTi9nr83LrDwZA2f6OHTVMsM142QaPc0DVx9AMvpqO14eK3xfHI0qEalPVy2Xtv6NvSVjhk3ZkDbPZempZhDBI+RzReTPkswnVrRlA1tqfELfh3EK+Jp8ypFJdLX18+pWdCMdEQ9ldmo6qqjhe5zWvD7lls3ZaXC1wRwW2Ox08PQlVirtW39JEKMZSsTtvtjIqF8LY3veJGvJz5dC0tGmUD6Sw4VxSpjIyc0lZrbz3Jq4eMLWNl0Px2pJRyqHW7gY4z8V430hf8AuIv/AI/yzpwqtBrzm/fGDG5pOmUuHiNSPK6pwXFtVOTJ6Pb0laqs7nC2V4zO14n3r6yKujlz2HfwkOatYtzEZK61sc5IjmPBTlQuzdbI7RvhGUtD2XJF7gtvvseXcvosOouFk9D5nGU5cx1LamlrcedMQTYZfRDdw/1716NOFOkvSeRVjWxE1pttboUmK05kBLtSbD23v7F4fFcTGUcqfU+o4PgHStKS11K6LBRyXgM+iUSVFg9tyq0i6RJiwhRZMkmxYGOS2hGBjJyJtHgskZzROfGTvMbnNv4lqvPbQyUU3qK/AribvJcTqS4kknvJXn1ajR106aNbh0IY1rRuaA31gXcf7xK+Q4tWVSu2tlp4HRTi1DX5+UQdv6jLSX/XjHLmq8KbqYlX6RZnpF3OeMxVzdWPc02tdriDbfa49S+klQjNWkk/SS5o3XRzWvlhlL3ufaWwzuLiBkabXPivnONUoU6sVFJadFbqyt7mMxvGpRUzt66UASyCwkeAAHEWAvay93C4Sk6EHkV7LouxGZFO6s5X17zqu3ljOdQc78HYaXH841lzfW88h0HfZzgPBq+St5djrLZv/wBV8PWS3ZXEYi0YjhgewXe5gkaOUrL5meYc31q1FvAY7LLa9n6H19jI/FE41145BfaZGYZi52JxiSGsj6ppf1rhG9g+c1x3+LfSv3HvXDxLCwq4aWd2y6p9n8diYT+0dix6sfDTzSxs6x7GFwaOJA3nnbfzsF8bhaUataNObsm7XOqTsrnz1UVbnuc9xLnPJc4neSTclfokKahFRS0WhwOVy+6OZP8AeMHf1n+G9efxiP8Asp/p7UXov7aL/pqNn0v2ZvfEuD6Nq8Knpj/JpinaxL6Hn/7NP/1//wA2LH6Qr76H+P8ALLYV3i/SdKbbqtR88X+yRYj2rgw1SMKKlbVTTv5rWsVqJ5/0Pm/E6N0U0sZ3xyPYf6riL+xfbwknFNHFNMj9WVoZakllICs851ZCXHh45KVVJ5Zb0NNZdFPEyjsyksOpbos4QQpeMqPdiOEgtkiXn0XLUrXOmnTsPRSBYOqjbIS45Aquoi2UkxvCrzEMpZYe5pcAeYW9KrFtJmVSLUW0a2GIL2ZTSVkeSoO92V20FMcoLLBxIuf1cwzEab8t7d68TibjTWc9HCOTTQmi1/nmV+f1m5Sv3PRnoih6VpAKDTf1sf8AmXocCUXi7Jf0s4ajaVzj/wAoX2XLMc51Xoefemm/7gj/AOqP4r5D6Rq1eH+P8s2pu6ObbSVB+V1P/cTf4jl9PgoLyan/AIx9iMZz1ZadHOGmprWX1jh/Kvvuu09hvrdY+DSuTjNdYfCu28tF/Pq9pam7s6RtfXYe61PXSgEZZMl5Wn5waSY/62hXzPDqOOX32Gj5r6fybSlHZhshiGHi9PQyh3pSZLyuIFwHEGTvI0HNRxCjjX99iY+a+n8EwlDaJynpCwr5LWyNAsyT8qzlZ5OZvqdmHhZfXcIxPlGFi3utH+nwOaqssjZ9E+zuSM1sws54Iiv82LjJ3ZvcO9eJx/HZ5+TU9l+Lzvt+nt9BtQhZZmWGzW3kdVWS0+gYf+Hd9YGjtg+Ni4d11zY3g88Pho1uv9S7X29z85aFZSll8DAdJOzXyOozxj8hMS5nJj97o/3ju04L6Dg2P8qo5Zfjjv510fv+Jz14ZXdbMh9HD/8AeVN9qT/Cet+ML/ZVP09qIoP7xGm6b/SpPCf3wryvoz+Gr/4//RtjP6f1/gf6HHf7PUf9Yf8Ag1U+kS++h/j/ACTg/wAL9J08WyuHc0/dufavJjFKMoLsn6r+0mfc410nRBlZe1usja+/M6td7QT/AFl9XwmrzcNF9tDlqKzMl1rV6VjOyLOM2XK2daJsL1TMXJ8L1ZTJsSWyI5kpCusWM5M0iOMesWzREuJyq2ySVEqXJLKkarRnZhq5paLEnEWDc5ba+U6j7XJeiuIuMftI4p4aN9yLjVXJdnWNyNcbDeQOQJ3aryOI4iVam2zehGMdESqUL5SbOiZWbeYJJWUnVQloeJGP7ZIaQ24IuAbb/YuzheMpYXEcyadrNaHHVg5KyOc/iyr/AP4P2jv4F9J/qHBf8vBe85+RIn4bsdi9O0tgnjja45iGymxdYC/5vkAPUuevxXhddqVWDbWmsfiWVKotiDP0b4g9znudA5ziXOJkdcucbknscSVvHj2BjFRipWWi0XvK8ibJeGbFYvT5vk80UWe2bJJ6Vr2vePvPmsa/FuGV7c2Ldtrr4kqlUjsyLX9HeJzPMkr4pHutdzpTc2AA+ZyAWtLjnD6UFCmpJLpb4kOjNu7Cg6PsUgeJIXxRvAIDmym9jvHoKKvG+H1o5Kik12a+JCo1E7oXiuw2LVOU1EkUpaCG5pNwda4FoxyHkoocX4bQuqUXG+9l8SZUast/n1EibZfG3RmJ1QwxluQt62zSy1suke62iyjxDhMZ51Td73vl699y3LrWtf58Cqh6NMRY5r2Oha5pDmubK4FpGoIORdcuPYGacZKTT30+JRYaondE3EdksYnZknqGSMuDldLcXG4/m1hR4lwujLNTg0/MviXlQryVm/nwIFJ0d4jE8SRyQse30XNkcC24INjk5EronxvA1YuE1Jp9GviVWGqp3VhzE9i8Tny9fPHLkvlzyuOXNa9uxxsPJVo8V4fRvyoNX7R+JMsPWl+Jmo2AwN9FFI2Z8eaSQOGQlwADQNSQO9eVxXFwxdSMqadkra+k6MPTdNPMax+JRt3vAFt5IAXlKlUk7pCVjmvSnUQztjfFI1zoi5psQbteWiwA3kEX5Wv3X+q4DRq0oSVRWTtY4cQ+xzfVfQWRzZzSArzD0UPRvVWXROhkUFkSmPUkjoKpIsh6NqyZoidAxUZYsqaG6zbLDW0mPxUcRFyZ3gCMDUi59Ijw3DiSF0Yeg6mvQwr1smhkTt7VwxdXE+OnvckgdbOSeLnHst8N67IYWDd3d+pe8451H109fwMhWY1USvLnzSyuO8uc5xty36DuXYqUI9EjDPJ9R6jxSsb+blnHhI+3leyxqYfCy1lGPgi0Z1ejZoI8RxPKPy0nP846/r1XC8Ngb/gXgbxdZq9xDsRxL6+X9o5W8mwX9teBF6vcBVYid00x/tH/ABU8jB/21+1E/e9w6/Evrp77/wA5Je3Pf3KOTgvyR/ah973GHVuIfpE37aT4q3Jwf9uP7UR973EHEa/9Jm/bSfxKeRg/7cf2r3EXq9xBxCu/SZv20n8Snk4T+3H9q9wvV7iXV1d+kzftpf4lKpYT+3H9q9xF6vcSamu/SZ/20v8AErcvCf24/tXuI+97vxGn1Fdv6+c/2sp/zKyhhfyR/avcRap3fixsPrT/AMyc/wBpJ/ErOOFX9MfBe4r953fiIIrPpTftJPirJYfol4L3EWqefxIVTVzsOV75WnfYvf8AFbRpUpK6ivBFJSkt36z2mdPJcte4gWvd7ra/+lMoU4/0rwQjmls/WS4aKQkF7wLcQCT7QqOql+FE8q+5aNpGAHKDqblz9Xm3eAAB3D2rJ1WzVUkI+SMUcxjlobY9ZNGqJEZWbLIlQlUZdEyMqrZdEuIKhZE+nYqs0RZwNAWbJJscoaCToACSeQGpKqouTshKSim2cfxrE3TzPnO95IZ+pGNGgd9l70KahFRWyPIlUcnme7LjYXZNlWXST5upYbADs9Y7iM3IabuayxOIdJJR3NcPRVS7ex07DcApo9Iadg/q5nebrleW51Kj1Z3qMILRGyw1kUEWdwAeb2FhmvwAHBdlGth8PG+8vnwOKtGrWnlWxAxDGSftcAOA7yuSrVlXlzKmi6I6IUo01lWrIlNUvve5uVzyq32NsncnsMr9wcSqKTk7LX1kPJHeyGXbPTua4Pu4uvYm3ZuLaLpVPEdIPwMudR7lXHsO0yXqXS5Lbo7DXvNt3gnPlCSVSLS9GvrKycZL7tq5Y/0Xwpg1gc8/rOmJ9rrLoeKw1tLv5/QyVKu+xEdOIjanAZEAA1j2tfb17/aV50neTfR99TrjB5bSevmIuJVrpWOjeWZXCxDWgXCKKvcnLbqZx+z8Hf5rdVZlXGI07AKfkVbmzK5IgzBYG7rjwRzk9xkiK/BMHf5qyqTIyROd9IcLWVTWs3CJv/k5etgW3Tbff3HDil9tW7E3YOibKybMD2TH5kPVcbJxSsMMk27l5PhUQ4HzXDzZHXkiMOoYu/zU8yRGVDXyCLv81PMkRlRRRFbyKIlRlZMuiXCs2aInwRnis2y6RYwtAVGapEhr7ISPMqVFiLlPtfiThCIm75rg23iMav8AMaetdeEgs2bt7TlxUvs5e/8ABg5WFxIBA3C53C5A/f7F6iR517q52bAqeOCBsUbg5rAO0D6RIzF9uFySvIxn/Vdz0sLL7pWL6HFcjAImgE73u19duK5HN7I2y33K+as1PaD3k6m4NuOtt3gphTVs89vaTKVvsx3FwStGrjc8VhUnKoy0UoljDijBwWXLbJbTLai2mDdMosuzDYmph/wpNHLUwsZ63Jj9qmcB7V2PilV7RRksD3kVOI7SOduFu5cFWpUrO82dEKEIFJPibncVRU0jXMQn1C0USrYy6VTYi4y56lIgbL1awEF6WIuJLlKBzjpB/wCKHfE33uH7l6+B/wCm/ScGJ/GvQWHR/LaOf7UfueqY7ZE4bdl7PNdeedRDe9WRW431iki5no3rsaKJkuErGSNEXNK4LkludESUZACqos3YU2q5KbEZhxshKC5KhRkmFxzFusrCQexGMjbHQgA5vN3uC9jDUslNX9J5WIqZ5PwKepDhl4Z7ke5dKsYnR9l8UpzEyMOyPAAc15sXOAtcOOhC8PFU6mZyeq8x6tCUMqSLypny5YYRmlkNmhvfxNljQoyqSL1aipxuPV2SnjZC05nud2nfTfvcb8gvRxUIqjbscGHnKVW/cIGOPEBeJnR6eUlMgP0gpzoZR1tOfpBM6FmLbTc329RKnOhYQ+G/zj605iGUbdT/AK3sU8wjKNmAfS9ilVCMoh0DfpFS6gyjL4G/SKrzBlIs5Y3e4+zipU23ZIZUtypFcXguDmRMvoX3fI4DjkFg0eJv3LodoOzu35tvEzSclfZesrMTxgR+hK95/WyNHi0Nb7ytqVOU942+fnoUnKMdncxmL4g6Z4c43LRlB4kXJF/Mr1qNNU42RwVJ5nqO4PiTorhpNnFpcBYXy3tqd3pFRWpqa1IhJxehtWtjnbnimMTjvifaVje4Ps1x9a43Tp7WNlOfciTZ2ECRoIcQA5hNrnQZmnUe1UlQ6xZoqndDvU/qn2rDLM0vExDcRcOA9q9d0UcXNY6zGHD5o9qo8NF9SyryQ8zaGQbmt9vxVHg4PqWWKkj3+kUn0Wnz+KeRQ7jymQ43aeQfMb7fio8hh3ZPlUuw63a2QfMZ974qPIId2T5XLsLk2xlLSAxguCLjNcXFrjVFgYJ3uw8XJq1ih+UG1rDxtquzKcrdzxtQdONt1+F9UcbhOwPqCUUEic7L/Z3bGWka5rI43Fwtndmztbxa0h1gPVxKry1e4cm9yQdu5TIZDFGSWhrR2rMaN4brxO8rCvhFVVm2aUqzp7IkN6Rph/yovv8AxXL9U0/zP1G/l0uyHB0lz/Uxff8Ain1VT/M/UPLZdke/jNn+pi+/8VP1VT/M/UPLZ9ke/jOn+pi+/wDxJ9VU/wAz9Q8tn2R5+M2f6mL7/wDEn1VT/Mx5bPsjz8Zk/wBTF9/4p9VU/wAzHls+yPD0lTfUxff+KfVdPuyPLZdkJPSPN9TF9/4qfqun3fqHlsuyG3dIc31MX3/in1XT7v1Dy2XZESs2zkkaWuijsRb53xVo8NhF3Un6iHjJNWaRR/hGTdmJ8fjvXZyIdjDmyGJZi7ebq8YqOxVyb3EKxUU2SyhxJuPxV727jZUdKLJzscOKyEgucSOVyAfLVRyopaE52Pfhp30G+bviqeT+dlub5irXQZAgBACAEAIAQAgBACAEAIAQAgBACAEAIAQAgBACAEAIAQAgBACAEAIAQAgBACAEAIAQAgBACAEAIAQAgBACAEAIAQAgBACAEAIAQAgBACAEAIAQAgBACAEAIAQAgBACAEAIAQAgBACAEAIAQAgBACAEAIAQAgBACAEAIAQAgBACAEAIAQAgBACAEAIAQAgBACAEAIAQAgBACAEAIAQAgBACAEAIAQAgBACAEAIAQAgBACAEAIAQAgBACAEAIAQAgBACAEAIAQH/2Q==">
            <a:hlinkClick r:id="rId3"/>
          </p:cNvPr>
          <p:cNvSpPr>
            <a:spLocks noChangeAspect="1" noChangeArrowheads="1"/>
          </p:cNvSpPr>
          <p:nvPr/>
        </p:nvSpPr>
        <p:spPr bwMode="auto">
          <a:xfrm>
            <a:off x="533400" y="-1071563"/>
            <a:ext cx="2143125" cy="2143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7800" y="2209800"/>
            <a:ext cx="3052762" cy="3052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20806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Transit Service Delivery Models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91489DA3-285A-4BEE-BDE4-1CC715B7F894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Directly operated</a:t>
            </a:r>
          </a:p>
          <a:p>
            <a:r>
              <a:rPr lang="en-US" dirty="0" smtClean="0"/>
              <a:t>Management services contract</a:t>
            </a:r>
          </a:p>
          <a:p>
            <a:pPr lvl="1"/>
            <a:r>
              <a:rPr lang="en-US" dirty="0" smtClean="0"/>
              <a:t>General manager and key staff</a:t>
            </a:r>
          </a:p>
          <a:p>
            <a:r>
              <a:rPr lang="en-US" dirty="0" smtClean="0"/>
              <a:t>Transit service contract</a:t>
            </a:r>
          </a:p>
          <a:p>
            <a:pPr lvl="1"/>
            <a:r>
              <a:rPr lang="en-US" dirty="0" smtClean="0"/>
              <a:t>Operations and maintenance (O&amp;M)</a:t>
            </a:r>
          </a:p>
          <a:p>
            <a:r>
              <a:rPr lang="en-US" dirty="0" smtClean="0"/>
              <a:t>Turnkey contract</a:t>
            </a:r>
          </a:p>
          <a:p>
            <a:pPr lvl="1"/>
            <a:r>
              <a:rPr lang="en-US" dirty="0" smtClean="0"/>
              <a:t>Management staff</a:t>
            </a:r>
          </a:p>
          <a:p>
            <a:pPr lvl="1"/>
            <a:r>
              <a:rPr lang="en-US" dirty="0" smtClean="0"/>
              <a:t>Operations and maintenance</a:t>
            </a:r>
          </a:p>
          <a:p>
            <a:pPr lvl="1"/>
            <a:r>
              <a:rPr lang="en-US" dirty="0" smtClean="0"/>
              <a:t>Vehicles</a:t>
            </a:r>
          </a:p>
          <a:p>
            <a:pPr lvl="1"/>
            <a:r>
              <a:rPr lang="en-US" dirty="0" smtClean="0"/>
              <a:t>O&amp;M facilities</a:t>
            </a:r>
            <a:endParaRPr lang="en-US" dirty="0"/>
          </a:p>
          <a:p>
            <a:pPr lvl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333288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378952" cy="990600"/>
          </a:xfrm>
        </p:spPr>
        <p:txBody>
          <a:bodyPr>
            <a:normAutofit fontScale="90000"/>
          </a:bodyPr>
          <a:lstStyle/>
          <a:p>
            <a:r>
              <a:rPr lang="en-US" dirty="0"/>
              <a:t>Transit Service Delivery </a:t>
            </a:r>
            <a:r>
              <a:rPr lang="en-US" dirty="0" smtClean="0"/>
              <a:t>Models</a:t>
            </a:r>
            <a:br>
              <a:rPr lang="en-US" dirty="0" smtClean="0"/>
            </a:br>
            <a:r>
              <a:rPr lang="en-US" sz="3600" dirty="0" smtClean="0"/>
              <a:t>Group D</a:t>
            </a:r>
            <a:r>
              <a:rPr lang="en-US" sz="3600" dirty="0" smtClean="0"/>
              <a:t>iscussion: Advantages of Different Models</a:t>
            </a:r>
            <a:endParaRPr lang="en-US" sz="3600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36396445"/>
              </p:ext>
            </p:extLst>
          </p:nvPr>
        </p:nvGraphicFramePr>
        <p:xfrm>
          <a:off x="1083099" y="1752599"/>
          <a:ext cx="7375102" cy="48264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09318"/>
                <a:gridCol w="1219110"/>
                <a:gridCol w="1219110"/>
                <a:gridCol w="1164646"/>
                <a:gridCol w="1081459"/>
                <a:gridCol w="1081459"/>
              </a:tblGrid>
              <a:tr h="1112587">
                <a:tc>
                  <a:txBody>
                    <a:bodyPr/>
                    <a:lstStyle/>
                    <a:p>
                      <a:pPr algn="l"/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Function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L="103953" marR="10395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Directly</a:t>
                      </a:r>
                      <a:r>
                        <a:rPr lang="en-US" sz="1200" baseline="0" dirty="0" smtClean="0">
                          <a:solidFill>
                            <a:schemeClr val="tx1"/>
                          </a:solidFill>
                        </a:rPr>
                        <a:t> Operated and Publicly Owned</a:t>
                      </a:r>
                      <a:endParaRPr lang="en-US" sz="1200" dirty="0" smtClean="0">
                        <a:solidFill>
                          <a:schemeClr val="tx1"/>
                        </a:solidFill>
                      </a:endParaRPr>
                    </a:p>
                  </a:txBody>
                  <a:tcPr marL="103953" marR="103953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Transit Management </a:t>
                      </a:r>
                    </a:p>
                    <a:p>
                      <a:pPr algn="ctr"/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– Public</a:t>
                      </a:r>
                      <a:r>
                        <a:rPr lang="en-US" sz="1200" baseline="0" dirty="0" smtClean="0">
                          <a:solidFill>
                            <a:schemeClr val="tx1"/>
                          </a:solidFill>
                        </a:rPr>
                        <a:t> Employees</a:t>
                      </a:r>
                      <a:endParaRPr lang="en-US" sz="1200" dirty="0" smtClean="0">
                        <a:solidFill>
                          <a:schemeClr val="tx1"/>
                        </a:solidFill>
                      </a:endParaRPr>
                    </a:p>
                  </a:txBody>
                  <a:tcPr marL="103953" marR="103953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Transit Management 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– Subsidiary</a:t>
                      </a:r>
                      <a:r>
                        <a:rPr lang="en-US" sz="1200" baseline="0" dirty="0" smtClean="0">
                          <a:solidFill>
                            <a:schemeClr val="tx1"/>
                          </a:solidFill>
                        </a:rPr>
                        <a:t> Corporation Employees</a:t>
                      </a:r>
                      <a:endParaRPr lang="en-US" sz="1200" dirty="0" smtClean="0">
                        <a:solidFill>
                          <a:schemeClr val="tx1"/>
                        </a:solidFill>
                      </a:endParaRPr>
                    </a:p>
                  </a:txBody>
                  <a:tcPr marL="103953" marR="10395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Transit Service</a:t>
                      </a:r>
                    </a:p>
                    <a:p>
                      <a:pPr algn="ctr"/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Contract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marL="103953" marR="103953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Turnkey</a:t>
                      </a:r>
                    </a:p>
                    <a:p>
                      <a:pPr algn="ctr"/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Contract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marL="103953" marR="103953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582099">
                <a:tc>
                  <a:txBody>
                    <a:bodyPr/>
                    <a:lstStyle/>
                    <a:p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Policy Board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L="103953" marR="10395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Public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L="103953" marR="10395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Public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L="103953" marR="10395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Public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L="103953" marR="10395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Public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L="103953" marR="10395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Public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L="103953" marR="10395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674917">
                <a:tc>
                  <a:txBody>
                    <a:bodyPr/>
                    <a:lstStyle/>
                    <a:p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Administration/ Planning/Grants</a:t>
                      </a:r>
                    </a:p>
                  </a:txBody>
                  <a:tcPr marL="103953" marR="10395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Public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L="103953" marR="10395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Public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L="103953" marR="10395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Public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L="103953" marR="10395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Public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L="103953" marR="10395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Public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L="103953" marR="10395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303433">
                <a:tc rowSpan="2">
                  <a:txBody>
                    <a:bodyPr/>
                    <a:lstStyle/>
                    <a:p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General Manager [Key</a:t>
                      </a:r>
                      <a:r>
                        <a:rPr lang="en-US" sz="1200" b="1" baseline="0" dirty="0" smtClean="0">
                          <a:solidFill>
                            <a:schemeClr val="tx1"/>
                          </a:solidFill>
                        </a:rPr>
                        <a:t> Management]</a:t>
                      </a:r>
                      <a:endParaRPr lang="en-US" sz="1200" b="1" dirty="0" smtClean="0">
                        <a:solidFill>
                          <a:schemeClr val="tx1"/>
                        </a:solidFill>
                      </a:endParaRPr>
                    </a:p>
                  </a:txBody>
                  <a:tcPr marL="103953" marR="10395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2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Public</a:t>
                      </a:r>
                      <a:endParaRPr lang="en-US" sz="12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03953" marR="10395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Contractor</a:t>
                      </a:r>
                    </a:p>
                  </a:txBody>
                  <a:tcPr marL="103953" marR="10395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Contractor</a:t>
                      </a:r>
                    </a:p>
                  </a:txBody>
                  <a:tcPr marL="103953" marR="10395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Public</a:t>
                      </a:r>
                    </a:p>
                  </a:txBody>
                  <a:tcPr marL="103953" marR="10395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Contractor</a:t>
                      </a:r>
                    </a:p>
                  </a:txBody>
                  <a:tcPr marL="103953" marR="10395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82352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Contractor</a:t>
                      </a:r>
                    </a:p>
                  </a:txBody>
                  <a:tcPr marL="103953" marR="10395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03433">
                <a:tc rowSpan="2">
                  <a:txBody>
                    <a:bodyPr/>
                    <a:lstStyle/>
                    <a:p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Transit Service Supervision</a:t>
                      </a:r>
                    </a:p>
                  </a:txBody>
                  <a:tcPr marL="103953" marR="10395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2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Public</a:t>
                      </a:r>
                      <a:endParaRPr lang="en-US" sz="12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03953" marR="10395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Public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L="103953" marR="10395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Public</a:t>
                      </a:r>
                    </a:p>
                  </a:txBody>
                  <a:tcPr marL="103953" marR="10395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Contractor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L="103953" marR="10395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Contractor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L="103953" marR="10395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0343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Subsidiary</a:t>
                      </a:r>
                    </a:p>
                  </a:txBody>
                  <a:tcPr marL="103953" marR="10395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8209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Operating/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baseline="0" dirty="0" smtClean="0">
                          <a:solidFill>
                            <a:schemeClr val="tx1"/>
                          </a:solidFill>
                        </a:rPr>
                        <a:t>Maintenance</a:t>
                      </a:r>
                      <a:endParaRPr lang="en-US" sz="1200" b="1" dirty="0" smtClean="0">
                        <a:solidFill>
                          <a:schemeClr val="tx1"/>
                        </a:solidFill>
                      </a:endParaRPr>
                    </a:p>
                  </a:txBody>
                  <a:tcPr marL="103953" marR="10395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2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Public</a:t>
                      </a:r>
                      <a:endParaRPr lang="en-US" sz="12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03953" marR="10395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Public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L="103953" marR="10395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Subsidiary</a:t>
                      </a:r>
                    </a:p>
                  </a:txBody>
                  <a:tcPr marL="103953" marR="10395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Contractor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L="103953" marR="10395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Contractor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L="103953" marR="10395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582101">
                <a:tc>
                  <a:txBody>
                    <a:bodyPr/>
                    <a:lstStyle/>
                    <a:p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Vehicles/ Facilities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L="103953" marR="10395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2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Public</a:t>
                      </a:r>
                      <a:endParaRPr lang="en-US" sz="12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03953" marR="10395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Public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L="103953" marR="10395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Public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L="103953" marR="10395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Public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L="103953" marR="10395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Contractor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L="103953" marR="10395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Why? Why not?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pc="-100" dirty="0" smtClean="0"/>
              <a:t>Reasons for contracting to deliver transit service</a:t>
            </a:r>
            <a:endParaRPr lang="en-US" spc="-100" dirty="0"/>
          </a:p>
        </p:txBody>
      </p:sp>
      <p:pic>
        <p:nvPicPr>
          <p:cNvPr id="2050" name="Picture 2" descr="C:\Users\j-brooks\AppData\Local\Microsoft\Windows\Temporary Internet Files\Content.IE5\52Z6QX21\MC900060143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2200" y="3879869"/>
            <a:ext cx="2134058" cy="16743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j-brooks\AppData\Local\Microsoft\Windows\Temporary Internet Files\Content.IE5\ZTDLLO2Y\MC900030080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3527043"/>
            <a:ext cx="1752600" cy="22316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C:\Users\j-brooks\AppData\Local\Microsoft\Windows\Temporary Internet Files\Content.IE5\ZTDLLO2Y\MC900437936[1]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5600" y="3960357"/>
            <a:ext cx="1949450" cy="1685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5" name="Picture 7" descr="C:\Users\j-brooks\AppData\Local\Microsoft\Windows\Temporary Internet Files\Content.IE5\42ABX7K4\MC900056666[1].wm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3913152"/>
            <a:ext cx="1728216" cy="18178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6690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RMC 6694 - PPT Template File - Brooks Jan 2013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RMC 6694 - PPT Template File - Brooks Jan 2013</Template>
  <TotalTime>1370</TotalTime>
  <Words>1243</Words>
  <Application>Microsoft Office PowerPoint</Application>
  <PresentationFormat>On-screen Show (4:3)</PresentationFormat>
  <Paragraphs>301</Paragraphs>
  <Slides>38</Slides>
  <Notes>9</Notes>
  <HiddenSlides>0</HiddenSlides>
  <MMClips>0</MMClips>
  <ScaleCrop>false</ScaleCrop>
  <HeadingPairs>
    <vt:vector size="4" baseType="variant">
      <vt:variant>
        <vt:lpstr>Theme</vt:lpstr>
      </vt:variant>
      <vt:variant>
        <vt:i4>4</vt:i4>
      </vt:variant>
      <vt:variant>
        <vt:lpstr>Slide Titles</vt:lpstr>
      </vt:variant>
      <vt:variant>
        <vt:i4>38</vt:i4>
      </vt:variant>
    </vt:vector>
  </HeadingPairs>
  <TitlesOfParts>
    <vt:vector size="42" baseType="lpstr">
      <vt:lpstr>RMC 6694 - PPT Template File - Brooks Jan 2013</vt:lpstr>
      <vt:lpstr>Custom Design</vt:lpstr>
      <vt:lpstr>Median</vt:lpstr>
      <vt:lpstr>1_Custom Design</vt:lpstr>
      <vt:lpstr>Contracting for  Transit Services</vt:lpstr>
      <vt:lpstr>Learning Objectives</vt:lpstr>
      <vt:lpstr>Contracting for Transit Services </vt:lpstr>
      <vt:lpstr>Types of Contractors</vt:lpstr>
      <vt:lpstr>Does Your Agency Contract for            Transit Services?</vt:lpstr>
      <vt:lpstr>Contracting to a Taxi Company</vt:lpstr>
      <vt:lpstr>Transit Service Delivery Models</vt:lpstr>
      <vt:lpstr>Transit Service Delivery Models Group Discussion: Advantages of Different Models</vt:lpstr>
      <vt:lpstr>Reasons for contracting to deliver transit service</vt:lpstr>
      <vt:lpstr>Why Contract for Transit Services?</vt:lpstr>
      <vt:lpstr>Resources</vt:lpstr>
      <vt:lpstr>How does a private contractor reduce costs?</vt:lpstr>
      <vt:lpstr>Reasons a Contractor  Might Reduce Costs</vt:lpstr>
      <vt:lpstr>Activity 1: Discussion and Examples</vt:lpstr>
      <vt:lpstr>Savings Offsets – Possible Costs to Contract for Transit Services</vt:lpstr>
      <vt:lpstr>Activity 2: Discussion and Examples</vt:lpstr>
      <vt:lpstr>Is Contracting Transit Service a Good Option?</vt:lpstr>
      <vt:lpstr>Is Contracting Transit Service a Good Option?</vt:lpstr>
      <vt:lpstr>Effects on Agency Employees</vt:lpstr>
      <vt:lpstr>Resources</vt:lpstr>
      <vt:lpstr>Developing a Scope of Services</vt:lpstr>
      <vt:lpstr>Develop a Clear and Specific  Scope of Services</vt:lpstr>
      <vt:lpstr>Items in Scope of Services that Can Significantly Impact Cost</vt:lpstr>
      <vt:lpstr>Is Contracting Turnkey a Good Option for Your Agency?</vt:lpstr>
      <vt:lpstr>Capital Cost of Contracting</vt:lpstr>
      <vt:lpstr>Group Activity: Discussion and Examples</vt:lpstr>
      <vt:lpstr>Resources</vt:lpstr>
      <vt:lpstr>Choosing the right procurement process</vt:lpstr>
      <vt:lpstr>Assess Competitive Market</vt:lpstr>
      <vt:lpstr>Types of Procurement</vt:lpstr>
      <vt:lpstr>Resources</vt:lpstr>
      <vt:lpstr>Best Practices for contract management</vt:lpstr>
      <vt:lpstr>Suggestions for Selecting the Contractor</vt:lpstr>
      <vt:lpstr>Activity 3: Terms and Conditions for a Good Contract</vt:lpstr>
      <vt:lpstr>Ensuring Quality Service</vt:lpstr>
      <vt:lpstr>Attributes of Good Performance Measures</vt:lpstr>
      <vt:lpstr>Summary</vt:lpstr>
      <vt:lpstr>Evaluation Forms</vt:lpstr>
    </vt:vector>
  </TitlesOfParts>
  <Company>tti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Minimizing No-Shows and Late Cancels</dc:title>
  <dc:creator>Edrington, Suzie</dc:creator>
  <cp:lastModifiedBy>Cherrington, Linda</cp:lastModifiedBy>
  <cp:revision>105</cp:revision>
  <dcterms:created xsi:type="dcterms:W3CDTF">2013-01-03T21:07:10Z</dcterms:created>
  <dcterms:modified xsi:type="dcterms:W3CDTF">2014-03-26T09:50:02Z</dcterms:modified>
</cp:coreProperties>
</file>